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3" r:id="rId2"/>
    <p:sldMasterId id="2147483648" r:id="rId3"/>
  </p:sldMasterIdLst>
  <p:notesMasterIdLst>
    <p:notesMasterId r:id="rId25"/>
  </p:notesMasterIdLst>
  <p:handoutMasterIdLst>
    <p:handoutMasterId r:id="rId26"/>
  </p:handoutMasterIdLst>
  <p:sldIdLst>
    <p:sldId id="275" r:id="rId4"/>
    <p:sldId id="276" r:id="rId5"/>
    <p:sldId id="277" r:id="rId6"/>
    <p:sldId id="302" r:id="rId7"/>
    <p:sldId id="279" r:id="rId8"/>
    <p:sldId id="280" r:id="rId9"/>
    <p:sldId id="281" r:id="rId10"/>
    <p:sldId id="291" r:id="rId11"/>
    <p:sldId id="282" r:id="rId12"/>
    <p:sldId id="285" r:id="rId13"/>
    <p:sldId id="289" r:id="rId14"/>
    <p:sldId id="290" r:id="rId15"/>
    <p:sldId id="284" r:id="rId16"/>
    <p:sldId id="299" r:id="rId17"/>
    <p:sldId id="286" r:id="rId18"/>
    <p:sldId id="296" r:id="rId19"/>
    <p:sldId id="298" r:id="rId20"/>
    <p:sldId id="283" r:id="rId21"/>
    <p:sldId id="297" r:id="rId22"/>
    <p:sldId id="294" r:id="rId23"/>
    <p:sldId id="288" r:id="rId24"/>
  </p:sldIdLst>
  <p:sldSz cx="9144000" cy="6858000" type="screen4x3"/>
  <p:notesSz cx="6794500" cy="99314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2001A"/>
    <a:srgbClr val="EAEAEA"/>
    <a:srgbClr val="77747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0" autoAdjust="0"/>
    <p:restoredTop sz="94660"/>
  </p:normalViewPr>
  <p:slideViewPr>
    <p:cSldViewPr>
      <p:cViewPr varScale="1">
        <p:scale>
          <a:sx n="86" d="100"/>
          <a:sy n="86" d="100"/>
        </p:scale>
        <p:origin x="-1638" y="-90"/>
      </p:cViewPr>
      <p:guideLst>
        <p:guide orient="horz" pos="2160"/>
        <p:guide pos="2880"/>
      </p:guideLst>
    </p:cSldViewPr>
  </p:slideViewPr>
  <p:notesTextViewPr>
    <p:cViewPr>
      <p:scale>
        <a:sx n="1" d="1"/>
        <a:sy n="1" d="1"/>
      </p:scale>
      <p:origin x="0" y="0"/>
    </p:cViewPr>
  </p:notesTextViewPr>
  <p:sorterViewPr>
    <p:cViewPr>
      <p:scale>
        <a:sx n="100" d="100"/>
        <a:sy n="100" d="100"/>
      </p:scale>
      <p:origin x="0" y="-23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C2C747CC-575F-4298-A6AE-AFA100FFCD32}" type="datetimeFigureOut">
              <a:rPr lang="fr-FR" smtClean="0"/>
              <a:pPr/>
              <a:t>21/11/2014</a:t>
            </a:fld>
            <a:endParaRPr lang="fr-FR"/>
          </a:p>
        </p:txBody>
      </p:sp>
      <p:sp>
        <p:nvSpPr>
          <p:cNvPr id="4" name="Espace réservé du pied de page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45F2080F-ECAF-4563-BDBA-57BDAE78B7AB}"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486" cy="496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defTabSz="955830">
              <a:defRPr sz="1300"/>
            </a:lvl1pPr>
          </a:lstStyle>
          <a:p>
            <a:endParaRPr lang="fr-FR"/>
          </a:p>
        </p:txBody>
      </p:sp>
      <p:sp>
        <p:nvSpPr>
          <p:cNvPr id="7171" name="Rectangle 3"/>
          <p:cNvSpPr>
            <a:spLocks noGrp="1" noChangeArrowheads="1"/>
          </p:cNvSpPr>
          <p:nvPr>
            <p:ph type="dt" idx="1"/>
          </p:nvPr>
        </p:nvSpPr>
        <p:spPr bwMode="auto">
          <a:xfrm>
            <a:off x="3848496" y="0"/>
            <a:ext cx="2944486" cy="496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lvl1pPr algn="r" defTabSz="955830">
              <a:defRPr sz="1300"/>
            </a:lvl1pPr>
          </a:lstStyle>
          <a:p>
            <a:endParaRPr lang="fr-FR"/>
          </a:p>
        </p:txBody>
      </p:sp>
      <p:sp>
        <p:nvSpPr>
          <p:cNvPr id="7172" name="Rectangle 4"/>
          <p:cNvSpPr>
            <a:spLocks noGrp="1" noRot="1" noChangeAspect="1" noChangeArrowheads="1" noTextEdit="1"/>
          </p:cNvSpPr>
          <p:nvPr>
            <p:ph type="sldImg" idx="2"/>
          </p:nvPr>
        </p:nvSpPr>
        <p:spPr bwMode="auto">
          <a:xfrm>
            <a:off x="915988" y="746125"/>
            <a:ext cx="4962525" cy="3722688"/>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7173" name="Rectangle 5"/>
          <p:cNvSpPr>
            <a:spLocks noGrp="1" noChangeArrowheads="1"/>
          </p:cNvSpPr>
          <p:nvPr>
            <p:ph type="body" sz="quarter" idx="3"/>
          </p:nvPr>
        </p:nvSpPr>
        <p:spPr bwMode="auto">
          <a:xfrm>
            <a:off x="679147" y="4716914"/>
            <a:ext cx="5436208" cy="4468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71" tIns="47786" rIns="95571" bIns="47786"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174" name="Rectangle 6"/>
          <p:cNvSpPr>
            <a:spLocks noGrp="1" noChangeArrowheads="1"/>
          </p:cNvSpPr>
          <p:nvPr>
            <p:ph type="ftr" sz="quarter" idx="4"/>
          </p:nvPr>
        </p:nvSpPr>
        <p:spPr bwMode="auto">
          <a:xfrm>
            <a:off x="0" y="9433829"/>
            <a:ext cx="2944486" cy="496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defTabSz="955830">
              <a:defRPr sz="1300"/>
            </a:lvl1pPr>
          </a:lstStyle>
          <a:p>
            <a:endParaRPr lang="fr-FR"/>
          </a:p>
        </p:txBody>
      </p:sp>
      <p:sp>
        <p:nvSpPr>
          <p:cNvPr id="7175" name="Rectangle 7"/>
          <p:cNvSpPr>
            <a:spLocks noGrp="1" noChangeArrowheads="1"/>
          </p:cNvSpPr>
          <p:nvPr>
            <p:ph type="sldNum" sz="quarter" idx="5"/>
          </p:nvPr>
        </p:nvSpPr>
        <p:spPr bwMode="auto">
          <a:xfrm>
            <a:off x="3848496" y="9433829"/>
            <a:ext cx="2944486" cy="496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571" tIns="47786" rIns="95571" bIns="47786" numCol="1" anchor="b" anchorCtr="0" compatLnSpc="1">
            <a:prstTxWarp prst="textNoShape">
              <a:avLst/>
            </a:prstTxWarp>
          </a:bodyPr>
          <a:lstStyle>
            <a:lvl1pPr algn="r" defTabSz="955830">
              <a:defRPr sz="1300"/>
            </a:lvl1pPr>
          </a:lstStyle>
          <a:p>
            <a:fld id="{36B36A86-362E-48F8-B02A-111E1C1825E5}" type="slidenum">
              <a:rPr lang="fr-FR"/>
              <a:pPr/>
              <a:t>‹N°›</a:t>
            </a:fld>
            <a:endParaRPr lang="fr-FR"/>
          </a:p>
        </p:txBody>
      </p:sp>
    </p:spTree>
    <p:extLst>
      <p:ext uri="{BB962C8B-B14F-4D97-AF65-F5344CB8AC3E}">
        <p14:creationId xmlns:p14="http://schemas.microsoft.com/office/powerpoint/2010/main" xmlns="" val="788064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Tree>
    <p:extLst>
      <p:ext uri="{BB962C8B-B14F-4D97-AF65-F5344CB8AC3E}">
        <p14:creationId xmlns:p14="http://schemas.microsoft.com/office/powerpoint/2010/main" xmlns="" val="4003109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195582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582988" y="1882775"/>
            <a:ext cx="989012" cy="331311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11188" y="1882775"/>
            <a:ext cx="2819400" cy="33131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1423106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Tree>
    <p:extLst>
      <p:ext uri="{BB962C8B-B14F-4D97-AF65-F5344CB8AC3E}">
        <p14:creationId xmlns:p14="http://schemas.microsoft.com/office/powerpoint/2010/main" xmlns="" val="84504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395703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Tree>
    <p:extLst>
      <p:ext uri="{BB962C8B-B14F-4D97-AF65-F5344CB8AC3E}">
        <p14:creationId xmlns:p14="http://schemas.microsoft.com/office/powerpoint/2010/main" xmlns="" val="345160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11188" y="1882775"/>
            <a:ext cx="1903412" cy="1657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67000" y="1882775"/>
            <a:ext cx="1905000" cy="1657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84633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1807999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xmlns="" val="3411617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29860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xmlns="" val="218796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2424650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xmlns="" val="769094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1051758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582988" y="1882775"/>
            <a:ext cx="989012" cy="331311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11188" y="1882775"/>
            <a:ext cx="2819400" cy="331311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855455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u pied de page 3"/>
          <p:cNvSpPr>
            <a:spLocks noGrp="1"/>
          </p:cNvSpPr>
          <p:nvPr>
            <p:ph type="ftr" sz="quarter" idx="10"/>
          </p:nvPr>
        </p:nvSpPr>
        <p:spPr/>
        <p:txBody>
          <a:bodyPr/>
          <a:lstStyle>
            <a:lvl1pPr>
              <a:defRPr/>
            </a:lvl1pPr>
          </a:lstStyle>
          <a:p>
            <a:r>
              <a:rPr lang="fr-FR"/>
              <a:t>PERSONNALISER LE BAS DE PAGE AVEC LE MENU « AFFICHAGE / EN-TETE ET PIED DE PAGE »</a:t>
            </a:r>
          </a:p>
        </p:txBody>
      </p:sp>
      <p:sp>
        <p:nvSpPr>
          <p:cNvPr id="5" name="Espace réservé du numéro de diapositive 4"/>
          <p:cNvSpPr>
            <a:spLocks noGrp="1"/>
          </p:cNvSpPr>
          <p:nvPr>
            <p:ph type="sldNum" sz="quarter" idx="11"/>
          </p:nvPr>
        </p:nvSpPr>
        <p:spPr/>
        <p:txBody>
          <a:bodyPr/>
          <a:lstStyle>
            <a:lvl1pPr>
              <a:defRPr/>
            </a:lvl1pPr>
          </a:lstStyle>
          <a:p>
            <a:fld id="{0C26264B-164B-4365-9B98-04DEE3619C01}" type="slidenum">
              <a:rPr lang="fr-FR"/>
              <a:pPr/>
              <a:t>‹N°›</a:t>
            </a:fld>
            <a:endParaRPr lang="fr-FR"/>
          </a:p>
        </p:txBody>
      </p:sp>
    </p:spTree>
    <p:extLst>
      <p:ext uri="{BB962C8B-B14F-4D97-AF65-F5344CB8AC3E}">
        <p14:creationId xmlns:p14="http://schemas.microsoft.com/office/powerpoint/2010/main" xmlns="" val="1086822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lvl1pPr algn="just">
              <a:defRPr/>
            </a:lvl1pPr>
            <a:lvl2pPr algn="just">
              <a:defRPr/>
            </a:lvl2pPr>
            <a:lvl3pPr algn="just">
              <a:defRPr/>
            </a:lvl3pPr>
            <a:lvl4pPr algn="just">
              <a:defRPr/>
            </a:lvl4pPr>
            <a:lvl5pPr algn="jus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3"/>
          <p:cNvSpPr>
            <a:spLocks noGrp="1"/>
          </p:cNvSpPr>
          <p:nvPr>
            <p:ph type="ftr" sz="quarter" idx="10"/>
          </p:nvPr>
        </p:nvSpPr>
        <p:spPr/>
        <p:txBody>
          <a:bodyPr/>
          <a:lstStyle>
            <a:lvl1pPr>
              <a:defRPr/>
            </a:lvl1pPr>
          </a:lstStyle>
          <a:p>
            <a:r>
              <a:rPr lang="fr-FR" dirty="0"/>
              <a:t>PERSONNALISER LE BAS DE PAGE AVEC LE MENU « AFFICHAGE / EN-TETE ET PIED DE PAGE »</a:t>
            </a:r>
          </a:p>
        </p:txBody>
      </p:sp>
      <p:sp>
        <p:nvSpPr>
          <p:cNvPr id="5" name="Espace réservé du numéro de diapositive 4"/>
          <p:cNvSpPr>
            <a:spLocks noGrp="1"/>
          </p:cNvSpPr>
          <p:nvPr>
            <p:ph type="sldNum" sz="quarter" idx="11"/>
          </p:nvPr>
        </p:nvSpPr>
        <p:spPr>
          <a:xfrm>
            <a:off x="8532812" y="6535737"/>
            <a:ext cx="611188" cy="322263"/>
          </a:xfrm>
        </p:spPr>
        <p:txBody>
          <a:bodyPr/>
          <a:lstStyle>
            <a:lvl1pPr>
              <a:defRPr/>
            </a:lvl1pPr>
          </a:lstStyle>
          <a:p>
            <a:fld id="{6A2F5EC5-E63F-4A55-92DF-2647EA2BA3DE}" type="slidenum">
              <a:rPr lang="fr-FR"/>
              <a:pPr/>
              <a:t>‹N°›</a:t>
            </a:fld>
            <a:endParaRPr lang="fr-FR"/>
          </a:p>
        </p:txBody>
      </p:sp>
    </p:spTree>
    <p:extLst>
      <p:ext uri="{BB962C8B-B14F-4D97-AF65-F5344CB8AC3E}">
        <p14:creationId xmlns:p14="http://schemas.microsoft.com/office/powerpoint/2010/main" xmlns="" val="3547785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Espace réservé du pied de page 3"/>
          <p:cNvSpPr>
            <a:spLocks noGrp="1"/>
          </p:cNvSpPr>
          <p:nvPr>
            <p:ph type="ftr" sz="quarter" idx="10"/>
          </p:nvPr>
        </p:nvSpPr>
        <p:spPr/>
        <p:txBody>
          <a:bodyPr/>
          <a:lstStyle>
            <a:lvl1pPr>
              <a:defRPr/>
            </a:lvl1pPr>
          </a:lstStyle>
          <a:p>
            <a:r>
              <a:rPr lang="fr-FR"/>
              <a:t>PERSONNALISER LE BAS DE PAGE AVEC LE MENU « AFFICHAGE / EN-TETE ET PIED DE PAGE »</a:t>
            </a:r>
          </a:p>
        </p:txBody>
      </p:sp>
      <p:sp>
        <p:nvSpPr>
          <p:cNvPr id="5" name="Espace réservé du numéro de diapositive 4"/>
          <p:cNvSpPr>
            <a:spLocks noGrp="1"/>
          </p:cNvSpPr>
          <p:nvPr>
            <p:ph type="sldNum" sz="quarter" idx="11"/>
          </p:nvPr>
        </p:nvSpPr>
        <p:spPr/>
        <p:txBody>
          <a:bodyPr/>
          <a:lstStyle>
            <a:lvl1pPr>
              <a:defRPr/>
            </a:lvl1pPr>
          </a:lstStyle>
          <a:p>
            <a:fld id="{D531D511-51D2-46B6-8472-01EBCAAAFC4B}" type="slidenum">
              <a:rPr lang="fr-FR"/>
              <a:pPr/>
              <a:t>‹N°›</a:t>
            </a:fld>
            <a:endParaRPr lang="fr-FR"/>
          </a:p>
        </p:txBody>
      </p:sp>
    </p:spTree>
    <p:extLst>
      <p:ext uri="{BB962C8B-B14F-4D97-AF65-F5344CB8AC3E}">
        <p14:creationId xmlns:p14="http://schemas.microsoft.com/office/powerpoint/2010/main" xmlns="" val="1733367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11188" y="2420938"/>
            <a:ext cx="3884612" cy="36004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2420938"/>
            <a:ext cx="3884613" cy="36004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r>
              <a:rPr lang="fr-FR"/>
              <a:t>PERSONNALISER LE BAS DE PAGE AVEC LE MENU « AFFICHAGE / EN-TETE ET PIED DE PAGE »</a:t>
            </a:r>
          </a:p>
        </p:txBody>
      </p:sp>
      <p:sp>
        <p:nvSpPr>
          <p:cNvPr id="6" name="Espace réservé du numéro de diapositive 5"/>
          <p:cNvSpPr>
            <a:spLocks noGrp="1"/>
          </p:cNvSpPr>
          <p:nvPr>
            <p:ph type="sldNum" sz="quarter" idx="11"/>
          </p:nvPr>
        </p:nvSpPr>
        <p:spPr/>
        <p:txBody>
          <a:bodyPr/>
          <a:lstStyle>
            <a:lvl1pPr>
              <a:defRPr/>
            </a:lvl1pPr>
          </a:lstStyle>
          <a:p>
            <a:fld id="{09E90074-1DAE-44E2-9386-91A5AF6850BE}" type="slidenum">
              <a:rPr lang="fr-FR"/>
              <a:pPr/>
              <a:t>‹N°›</a:t>
            </a:fld>
            <a:endParaRPr lang="fr-FR"/>
          </a:p>
        </p:txBody>
      </p:sp>
    </p:spTree>
    <p:extLst>
      <p:ext uri="{BB962C8B-B14F-4D97-AF65-F5344CB8AC3E}">
        <p14:creationId xmlns:p14="http://schemas.microsoft.com/office/powerpoint/2010/main" xmlns="" val="212703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lvl1pPr>
              <a:defRPr/>
            </a:lvl1pPr>
          </a:lstStyle>
          <a:p>
            <a:r>
              <a:rPr lang="fr-FR"/>
              <a:t>PERSONNALISER LE BAS DE PAGE AVEC LE MENU « AFFICHAGE / EN-TETE ET PIED DE PAGE »</a:t>
            </a:r>
          </a:p>
        </p:txBody>
      </p:sp>
      <p:sp>
        <p:nvSpPr>
          <p:cNvPr id="8" name="Espace réservé du numéro de diapositive 7"/>
          <p:cNvSpPr>
            <a:spLocks noGrp="1"/>
          </p:cNvSpPr>
          <p:nvPr>
            <p:ph type="sldNum" sz="quarter" idx="11"/>
          </p:nvPr>
        </p:nvSpPr>
        <p:spPr/>
        <p:txBody>
          <a:bodyPr/>
          <a:lstStyle>
            <a:lvl1pPr>
              <a:defRPr/>
            </a:lvl1pPr>
          </a:lstStyle>
          <a:p>
            <a:fld id="{A5EDE97C-269F-4DAF-958A-6D5CBDB3DA34}" type="slidenum">
              <a:rPr lang="fr-FR"/>
              <a:pPr/>
              <a:t>‹N°›</a:t>
            </a:fld>
            <a:endParaRPr lang="fr-FR"/>
          </a:p>
        </p:txBody>
      </p:sp>
    </p:spTree>
    <p:extLst>
      <p:ext uri="{BB962C8B-B14F-4D97-AF65-F5344CB8AC3E}">
        <p14:creationId xmlns:p14="http://schemas.microsoft.com/office/powerpoint/2010/main" xmlns="" val="4119500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pied de page 2"/>
          <p:cNvSpPr>
            <a:spLocks noGrp="1"/>
          </p:cNvSpPr>
          <p:nvPr>
            <p:ph type="ftr" sz="quarter" idx="10"/>
          </p:nvPr>
        </p:nvSpPr>
        <p:spPr/>
        <p:txBody>
          <a:bodyPr/>
          <a:lstStyle>
            <a:lvl1pPr>
              <a:defRPr/>
            </a:lvl1pPr>
          </a:lstStyle>
          <a:p>
            <a:r>
              <a:rPr lang="fr-FR"/>
              <a:t>PERSONNALISER LE BAS DE PAGE AVEC LE MENU « AFFICHAGE / EN-TETE ET PIED DE PAGE »</a:t>
            </a:r>
          </a:p>
        </p:txBody>
      </p:sp>
      <p:sp>
        <p:nvSpPr>
          <p:cNvPr id="4" name="Espace réservé du numéro de diapositive 3"/>
          <p:cNvSpPr>
            <a:spLocks noGrp="1"/>
          </p:cNvSpPr>
          <p:nvPr>
            <p:ph type="sldNum" sz="quarter" idx="11"/>
          </p:nvPr>
        </p:nvSpPr>
        <p:spPr/>
        <p:txBody>
          <a:bodyPr/>
          <a:lstStyle>
            <a:lvl1pPr>
              <a:defRPr/>
            </a:lvl1pPr>
          </a:lstStyle>
          <a:p>
            <a:fld id="{ABB3B952-CD2B-485E-974F-516F3807628D}" type="slidenum">
              <a:rPr lang="fr-FR"/>
              <a:pPr/>
              <a:t>‹N°›</a:t>
            </a:fld>
            <a:endParaRPr lang="fr-FR"/>
          </a:p>
        </p:txBody>
      </p:sp>
    </p:spTree>
    <p:extLst>
      <p:ext uri="{BB962C8B-B14F-4D97-AF65-F5344CB8AC3E}">
        <p14:creationId xmlns:p14="http://schemas.microsoft.com/office/powerpoint/2010/main" xmlns="" val="1708352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fr-FR"/>
              <a:t>PERSONNALISER LE BAS DE PAGE AVEC LE MENU « AFFICHAGE / EN-TETE ET PIED DE PAGE »</a:t>
            </a:r>
          </a:p>
        </p:txBody>
      </p:sp>
      <p:sp>
        <p:nvSpPr>
          <p:cNvPr id="3" name="Espace réservé du numéro de diapositive 2"/>
          <p:cNvSpPr>
            <a:spLocks noGrp="1"/>
          </p:cNvSpPr>
          <p:nvPr>
            <p:ph type="sldNum" sz="quarter" idx="11"/>
          </p:nvPr>
        </p:nvSpPr>
        <p:spPr/>
        <p:txBody>
          <a:bodyPr/>
          <a:lstStyle>
            <a:lvl1pPr>
              <a:defRPr/>
            </a:lvl1pPr>
          </a:lstStyle>
          <a:p>
            <a:fld id="{4B3D9740-D55F-44B1-B0D2-97940BD5FE27}" type="slidenum">
              <a:rPr lang="fr-FR"/>
              <a:pPr/>
              <a:t>‹N°›</a:t>
            </a:fld>
            <a:endParaRPr lang="fr-FR"/>
          </a:p>
        </p:txBody>
      </p:sp>
    </p:spTree>
    <p:extLst>
      <p:ext uri="{BB962C8B-B14F-4D97-AF65-F5344CB8AC3E}">
        <p14:creationId xmlns:p14="http://schemas.microsoft.com/office/powerpoint/2010/main" xmlns="" val="29738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Tree>
    <p:extLst>
      <p:ext uri="{BB962C8B-B14F-4D97-AF65-F5344CB8AC3E}">
        <p14:creationId xmlns:p14="http://schemas.microsoft.com/office/powerpoint/2010/main" xmlns="" val="1110722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PERSONNALISER LE BAS DE PAGE AVEC LE MENU « AFFICHAGE / EN-TETE ET PIED DE PAGE »</a:t>
            </a:r>
          </a:p>
        </p:txBody>
      </p:sp>
      <p:sp>
        <p:nvSpPr>
          <p:cNvPr id="6" name="Espace réservé du numéro de diapositive 5"/>
          <p:cNvSpPr>
            <a:spLocks noGrp="1"/>
          </p:cNvSpPr>
          <p:nvPr>
            <p:ph type="sldNum" sz="quarter" idx="11"/>
          </p:nvPr>
        </p:nvSpPr>
        <p:spPr/>
        <p:txBody>
          <a:bodyPr/>
          <a:lstStyle>
            <a:lvl1pPr>
              <a:defRPr/>
            </a:lvl1pPr>
          </a:lstStyle>
          <a:p>
            <a:fld id="{0A07F606-0D6D-4796-AA2D-549BDCE8B215}" type="slidenum">
              <a:rPr lang="fr-FR"/>
              <a:pPr/>
              <a:t>‹N°›</a:t>
            </a:fld>
            <a:endParaRPr lang="fr-FR"/>
          </a:p>
        </p:txBody>
      </p:sp>
    </p:spTree>
    <p:extLst>
      <p:ext uri="{BB962C8B-B14F-4D97-AF65-F5344CB8AC3E}">
        <p14:creationId xmlns:p14="http://schemas.microsoft.com/office/powerpoint/2010/main" xmlns="" val="66801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a:t>PERSONNALISER LE BAS DE PAGE AVEC LE MENU « AFFICHAGE / EN-TETE ET PIED DE PAGE »</a:t>
            </a:r>
          </a:p>
        </p:txBody>
      </p:sp>
      <p:sp>
        <p:nvSpPr>
          <p:cNvPr id="6" name="Espace réservé du numéro de diapositive 5"/>
          <p:cNvSpPr>
            <a:spLocks noGrp="1"/>
          </p:cNvSpPr>
          <p:nvPr>
            <p:ph type="sldNum" sz="quarter" idx="11"/>
          </p:nvPr>
        </p:nvSpPr>
        <p:spPr/>
        <p:txBody>
          <a:bodyPr/>
          <a:lstStyle>
            <a:lvl1pPr>
              <a:defRPr/>
            </a:lvl1pPr>
          </a:lstStyle>
          <a:p>
            <a:fld id="{3D6BD994-699B-48D0-A8C3-4E123BEB5F72}" type="slidenum">
              <a:rPr lang="fr-FR"/>
              <a:pPr/>
              <a:t>‹N°›</a:t>
            </a:fld>
            <a:endParaRPr lang="fr-FR"/>
          </a:p>
        </p:txBody>
      </p:sp>
    </p:spTree>
    <p:extLst>
      <p:ext uri="{BB962C8B-B14F-4D97-AF65-F5344CB8AC3E}">
        <p14:creationId xmlns:p14="http://schemas.microsoft.com/office/powerpoint/2010/main" xmlns="" val="3259021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fr-FR"/>
              <a:t>PERSONNALISER LE BAS DE PAGE AVEC LE MENU « AFFICHAGE / EN-TETE ET PIED DE PAGE »</a:t>
            </a:r>
          </a:p>
        </p:txBody>
      </p:sp>
      <p:sp>
        <p:nvSpPr>
          <p:cNvPr id="5" name="Espace réservé du numéro de diapositive 4"/>
          <p:cNvSpPr>
            <a:spLocks noGrp="1"/>
          </p:cNvSpPr>
          <p:nvPr>
            <p:ph type="sldNum" sz="quarter" idx="11"/>
          </p:nvPr>
        </p:nvSpPr>
        <p:spPr/>
        <p:txBody>
          <a:bodyPr/>
          <a:lstStyle>
            <a:lvl1pPr>
              <a:defRPr/>
            </a:lvl1pPr>
          </a:lstStyle>
          <a:p>
            <a:fld id="{BBFFE141-390E-4BD5-B44E-A231EF32879C}" type="slidenum">
              <a:rPr lang="fr-FR"/>
              <a:pPr/>
              <a:t>‹N°›</a:t>
            </a:fld>
            <a:endParaRPr lang="fr-FR"/>
          </a:p>
        </p:txBody>
      </p:sp>
    </p:spTree>
    <p:extLst>
      <p:ext uri="{BB962C8B-B14F-4D97-AF65-F5344CB8AC3E}">
        <p14:creationId xmlns:p14="http://schemas.microsoft.com/office/powerpoint/2010/main" xmlns="" val="2815014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1052513"/>
            <a:ext cx="1979613" cy="49688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11188" y="1052513"/>
            <a:ext cx="5789612" cy="49688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fr-FR"/>
              <a:t>PERSONNALISER LE BAS DE PAGE AVEC LE MENU « AFFICHAGE / EN-TETE ET PIED DE PAGE »</a:t>
            </a:r>
          </a:p>
        </p:txBody>
      </p:sp>
      <p:sp>
        <p:nvSpPr>
          <p:cNvPr id="5" name="Espace réservé du numéro de diapositive 4"/>
          <p:cNvSpPr>
            <a:spLocks noGrp="1"/>
          </p:cNvSpPr>
          <p:nvPr>
            <p:ph type="sldNum" sz="quarter" idx="11"/>
          </p:nvPr>
        </p:nvSpPr>
        <p:spPr/>
        <p:txBody>
          <a:bodyPr/>
          <a:lstStyle>
            <a:lvl1pPr>
              <a:defRPr/>
            </a:lvl1pPr>
          </a:lstStyle>
          <a:p>
            <a:fld id="{09745088-C782-4694-943F-F8BD6EFF2641}" type="slidenum">
              <a:rPr lang="fr-FR"/>
              <a:pPr/>
              <a:t>‹N°›</a:t>
            </a:fld>
            <a:endParaRPr lang="fr-FR"/>
          </a:p>
        </p:txBody>
      </p:sp>
    </p:spTree>
    <p:extLst>
      <p:ext uri="{BB962C8B-B14F-4D97-AF65-F5344CB8AC3E}">
        <p14:creationId xmlns:p14="http://schemas.microsoft.com/office/powerpoint/2010/main" xmlns="" val="242393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11188" y="1882775"/>
            <a:ext cx="1903412" cy="1657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67000" y="1882775"/>
            <a:ext cx="1905000" cy="16573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297631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xmlns="" val="273989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xmlns="" val="403844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6311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xmlns="" val="641963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xmlns="" val="77923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1" y="1"/>
            <a:ext cx="9144001" cy="6858000"/>
          </a:xfrm>
          <a:prstGeom prst="rect">
            <a:avLst/>
          </a:prstGeom>
        </p:spPr>
      </p:pic>
      <p:grpSp>
        <p:nvGrpSpPr>
          <p:cNvPr id="44057" name="Group 25"/>
          <p:cNvGrpSpPr>
            <a:grpSpLocks/>
          </p:cNvGrpSpPr>
          <p:nvPr/>
        </p:nvGrpSpPr>
        <p:grpSpPr bwMode="auto">
          <a:xfrm>
            <a:off x="0" y="0"/>
            <a:ext cx="9144000" cy="6859588"/>
            <a:chOff x="0" y="0"/>
            <a:chExt cx="5760" cy="4321"/>
          </a:xfrm>
        </p:grpSpPr>
        <p:pic>
          <p:nvPicPr>
            <p:cNvPr id="44058" name="Picture 26" descr="Trameblanche-opa_OGE_200"/>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gray">
            <a:xfrm>
              <a:off x="0" y="0"/>
              <a:ext cx="5760" cy="4321"/>
            </a:xfrm>
            <a:prstGeom prst="rect">
              <a:avLst/>
            </a:prstGeom>
            <a:noFill/>
            <a:extLst>
              <a:ext uri="{909E8E84-426E-40DD-AFC4-6F175D3DCCD1}">
                <a14:hiddenFill xmlns:a14="http://schemas.microsoft.com/office/drawing/2010/main" xmlns="">
                  <a:solidFill>
                    <a:srgbClr val="FFFFFF"/>
                  </a:solidFill>
                </a14:hiddenFill>
              </a:ext>
            </a:extLst>
          </p:spPr>
        </p:pic>
        <p:pic>
          <p:nvPicPr>
            <p:cNvPr id="44059" name="Picture 27" descr="carre_transp_oge"/>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gray">
            <a:xfrm>
              <a:off x="4059" y="0"/>
              <a:ext cx="1701" cy="4320"/>
            </a:xfrm>
            <a:prstGeom prst="rect">
              <a:avLst/>
            </a:prstGeom>
            <a:noFill/>
            <a:extLst>
              <a:ext uri="{909E8E84-426E-40DD-AFC4-6F175D3DCCD1}">
                <a14:hiddenFill xmlns:a14="http://schemas.microsoft.com/office/drawing/2010/main" xmlns="">
                  <a:solidFill>
                    <a:srgbClr val="FFFFFF"/>
                  </a:solidFill>
                </a14:hiddenFill>
              </a:ext>
            </a:extLst>
          </p:spPr>
        </p:pic>
        <p:pic>
          <p:nvPicPr>
            <p:cNvPr id="44060" name="Picture 28" descr="Logo_couv_70x70"/>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gray">
            <a:xfrm>
              <a:off x="4173" y="2733"/>
              <a:ext cx="1587" cy="1587"/>
            </a:xfrm>
            <a:prstGeom prst="rect">
              <a:avLst/>
            </a:prstGeom>
            <a:noFill/>
            <a:extLst>
              <a:ext uri="{909E8E84-426E-40DD-AFC4-6F175D3DCCD1}">
                <a14:hiddenFill xmlns:a14="http://schemas.microsoft.com/office/drawing/2010/main" xmlns="">
                  <a:solidFill>
                    <a:srgbClr val="FFFFFF"/>
                  </a:solidFill>
                </a14:hiddenFill>
              </a:ext>
            </a:extLst>
          </p:spPr>
        </p:pic>
        <p:sp>
          <p:nvSpPr>
            <p:cNvPr id="44061" name="Rectangle 29"/>
            <p:cNvSpPr>
              <a:spLocks noChangeArrowheads="1"/>
            </p:cNvSpPr>
            <p:nvPr userDrawn="1"/>
          </p:nvSpPr>
          <p:spPr bwMode="gray">
            <a:xfrm>
              <a:off x="0" y="1180"/>
              <a:ext cx="3140" cy="104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44062" name="Rectangle 30"/>
            <p:cNvSpPr>
              <a:spLocks noChangeArrowheads="1"/>
            </p:cNvSpPr>
            <p:nvPr userDrawn="1"/>
          </p:nvSpPr>
          <p:spPr bwMode="gray">
            <a:xfrm>
              <a:off x="0" y="2752"/>
              <a:ext cx="2092" cy="51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grpSp>
      <p:sp>
        <p:nvSpPr>
          <p:cNvPr id="44035" name="Rectangle 3"/>
          <p:cNvSpPr>
            <a:spLocks noGrp="1" noChangeArrowheads="1"/>
          </p:cNvSpPr>
          <p:nvPr>
            <p:ph type="title"/>
          </p:nvPr>
        </p:nvSpPr>
        <p:spPr bwMode="gray">
          <a:xfrm>
            <a:off x="611188" y="4375150"/>
            <a:ext cx="2447925" cy="820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44036" name="Rectangle 4"/>
          <p:cNvSpPr>
            <a:spLocks noGrp="1" noChangeArrowheads="1"/>
          </p:cNvSpPr>
          <p:nvPr>
            <p:ph type="body" idx="1"/>
          </p:nvPr>
        </p:nvSpPr>
        <p:spPr bwMode="gray">
          <a:xfrm>
            <a:off x="611188" y="1882775"/>
            <a:ext cx="3960812" cy="165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eaLnBrk="1" fontAlgn="base" hangingPunct="1">
        <a:spcBef>
          <a:spcPct val="0"/>
        </a:spcBef>
        <a:spcAft>
          <a:spcPct val="0"/>
        </a:spcAft>
        <a:defRPr sz="1200" kern="1200">
          <a:solidFill>
            <a:srgbClr val="777474"/>
          </a:solidFill>
          <a:latin typeface="+mj-lt"/>
          <a:ea typeface="+mj-ea"/>
          <a:cs typeface="+mj-cs"/>
        </a:defRPr>
      </a:lvl1pPr>
      <a:lvl2pPr algn="l" rtl="0" eaLnBrk="1" fontAlgn="base" hangingPunct="1">
        <a:spcBef>
          <a:spcPct val="0"/>
        </a:spcBef>
        <a:spcAft>
          <a:spcPct val="0"/>
        </a:spcAft>
        <a:defRPr sz="1200">
          <a:solidFill>
            <a:srgbClr val="777474"/>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1200">
          <a:solidFill>
            <a:srgbClr val="777474"/>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1200">
          <a:solidFill>
            <a:srgbClr val="777474"/>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1200">
          <a:solidFill>
            <a:srgbClr val="777474"/>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1200">
          <a:solidFill>
            <a:srgbClr val="777474"/>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1200">
          <a:solidFill>
            <a:srgbClr val="777474"/>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1200">
          <a:solidFill>
            <a:srgbClr val="777474"/>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1200">
          <a:solidFill>
            <a:srgbClr val="777474"/>
          </a:solidFill>
          <a:latin typeface="Arial" panose="020B0604020202020204" pitchFamily="34" charset="0"/>
          <a:cs typeface="Arial" panose="020B0604020202020204" pitchFamily="34" charset="0"/>
        </a:defRPr>
      </a:lvl9pPr>
    </p:titleStyle>
    <p:bodyStyle>
      <a:lvl1pPr algn="l" defTabSz="896938" rtl="0" eaLnBrk="1" fontAlgn="base" hangingPunct="1">
        <a:spcBef>
          <a:spcPct val="0"/>
        </a:spcBef>
        <a:spcAft>
          <a:spcPct val="0"/>
        </a:spcAft>
        <a:defRPr sz="2500" kern="1200">
          <a:solidFill>
            <a:schemeClr val="accent1"/>
          </a:solidFill>
          <a:latin typeface="+mn-lt"/>
          <a:ea typeface="+mn-ea"/>
          <a:cs typeface="+mn-cs"/>
        </a:defRPr>
      </a:lvl1pPr>
      <a:lvl2pPr marL="3175" indent="-1588" algn="l" defTabSz="896938" rtl="0" eaLnBrk="1" fontAlgn="base" hangingPunct="1">
        <a:spcBef>
          <a:spcPct val="0"/>
        </a:spcBef>
        <a:spcAft>
          <a:spcPct val="0"/>
        </a:spcAft>
        <a:buSzPct val="80000"/>
        <a:buFont typeface="Wingdings" panose="05000000000000000000" pitchFamily="2" charset="2"/>
        <a:defRPr sz="2100" i="1" kern="1200">
          <a:solidFill>
            <a:srgbClr val="777474"/>
          </a:solidFill>
          <a:latin typeface="+mn-lt"/>
          <a:ea typeface="+mn-ea"/>
          <a:cs typeface="+mn-cs"/>
        </a:defRPr>
      </a:lvl2pPr>
      <a:lvl3pPr marL="720725" indent="-180975" algn="l" defTabSz="896938" rtl="0" eaLnBrk="1" fontAlgn="base" hangingPunct="1">
        <a:spcBef>
          <a:spcPct val="0"/>
        </a:spcBef>
        <a:spcAft>
          <a:spcPct val="0"/>
        </a:spcAft>
        <a:buChar char="•"/>
        <a:defRPr sz="1700" kern="1200">
          <a:solidFill>
            <a:srgbClr val="777474"/>
          </a:solidFill>
          <a:latin typeface="+mn-lt"/>
          <a:ea typeface="+mn-ea"/>
          <a:cs typeface="+mn-cs"/>
        </a:defRPr>
      </a:lvl3pPr>
      <a:lvl4pPr marL="1250950" indent="-180975" algn="l" defTabSz="896938" rtl="0" eaLnBrk="1" fontAlgn="base" hangingPunct="1">
        <a:spcBef>
          <a:spcPct val="0"/>
        </a:spcBef>
        <a:spcAft>
          <a:spcPct val="0"/>
        </a:spcAft>
        <a:buSzPct val="90000"/>
        <a:buFont typeface="Arial" panose="020B0604020202020204" pitchFamily="34" charset="0"/>
        <a:buChar char="▪"/>
        <a:defRPr sz="1700" i="1" kern="1200">
          <a:solidFill>
            <a:srgbClr val="777474"/>
          </a:solidFill>
          <a:latin typeface="+mn-lt"/>
          <a:ea typeface="+mn-ea"/>
          <a:cs typeface="+mn-cs"/>
        </a:defRPr>
      </a:lvl4pPr>
      <a:lvl5pPr marL="1798638" indent="-182563" algn="l" defTabSz="896938" rtl="0" eaLnBrk="1" fontAlgn="base" hangingPunct="1">
        <a:spcBef>
          <a:spcPct val="0"/>
        </a:spcBef>
        <a:spcAft>
          <a:spcPct val="0"/>
        </a:spcAft>
        <a:buChar char="•"/>
        <a:defRPr sz="1300" kern="1200">
          <a:solidFill>
            <a:srgbClr val="77747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hlink"/>
        </a:solidFill>
        <a:effectLst/>
      </p:bgPr>
    </p:bg>
    <p:spTree>
      <p:nvGrpSpPr>
        <p:cNvPr id="1" name=""/>
        <p:cNvGrpSpPr/>
        <p:nvPr/>
      </p:nvGrpSpPr>
      <p:grpSpPr>
        <a:xfrm>
          <a:off x="0" y="0"/>
          <a:ext cx="0" cy="0"/>
          <a:chOff x="0" y="0"/>
          <a:chExt cx="0" cy="0"/>
        </a:xfrm>
      </p:grpSpPr>
      <p:pic>
        <p:nvPicPr>
          <p:cNvPr id="50191" name="Picture 15" descr="Trame_grise_OGE_200"/>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gray">
          <a:xfrm>
            <a:off x="0" y="0"/>
            <a:ext cx="9144000" cy="6859588"/>
          </a:xfrm>
          <a:prstGeom prst="rect">
            <a:avLst/>
          </a:prstGeom>
          <a:noFill/>
          <a:extLst>
            <a:ext uri="{909E8E84-426E-40DD-AFC4-6F175D3DCCD1}">
              <a14:hiddenFill xmlns:a14="http://schemas.microsoft.com/office/drawing/2010/main" xmlns="">
                <a:solidFill>
                  <a:srgbClr val="FFFFFF"/>
                </a:solidFill>
              </a14:hiddenFill>
            </a:ext>
          </a:extLst>
        </p:spPr>
      </p:pic>
      <p:sp>
        <p:nvSpPr>
          <p:cNvPr id="50192" name="Rectangle 16"/>
          <p:cNvSpPr>
            <a:spLocks noChangeArrowheads="1"/>
          </p:cNvSpPr>
          <p:nvPr/>
        </p:nvSpPr>
        <p:spPr bwMode="gray">
          <a:xfrm>
            <a:off x="7486650" y="1044575"/>
            <a:ext cx="822325" cy="822325"/>
          </a:xfrm>
          <a:prstGeom prst="rect">
            <a:avLst/>
          </a:prstGeom>
          <a:solidFill>
            <a:srgbClr val="D8D9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50193" name="Rectangle 17"/>
          <p:cNvSpPr>
            <a:spLocks noChangeArrowheads="1"/>
          </p:cNvSpPr>
          <p:nvPr/>
        </p:nvSpPr>
        <p:spPr bwMode="gray">
          <a:xfrm>
            <a:off x="6654800" y="2705100"/>
            <a:ext cx="822325" cy="8255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50194" name="Rectangle 18"/>
          <p:cNvSpPr>
            <a:spLocks noChangeArrowheads="1"/>
          </p:cNvSpPr>
          <p:nvPr/>
        </p:nvSpPr>
        <p:spPr bwMode="gray">
          <a:xfrm>
            <a:off x="0" y="1873250"/>
            <a:ext cx="4984750" cy="1657350"/>
          </a:xfrm>
          <a:prstGeom prst="rect">
            <a:avLst/>
          </a:prstGeom>
          <a:solidFill>
            <a:srgbClr val="D8D9D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50195" name="Rectangle 19"/>
          <p:cNvSpPr>
            <a:spLocks noChangeArrowheads="1"/>
          </p:cNvSpPr>
          <p:nvPr/>
        </p:nvSpPr>
        <p:spPr bwMode="gray">
          <a:xfrm>
            <a:off x="0" y="4368800"/>
            <a:ext cx="3321050" cy="822325"/>
          </a:xfrm>
          <a:prstGeom prst="rect">
            <a:avLst/>
          </a:prstGeom>
          <a:solidFill>
            <a:srgbClr val="3E383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50179" name="Rectangle 3"/>
          <p:cNvSpPr>
            <a:spLocks noGrp="1" noChangeArrowheads="1"/>
          </p:cNvSpPr>
          <p:nvPr>
            <p:ph type="title"/>
          </p:nvPr>
        </p:nvSpPr>
        <p:spPr bwMode="gray">
          <a:xfrm>
            <a:off x="611188" y="4375150"/>
            <a:ext cx="2447925" cy="820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50180" name="Rectangle 4"/>
          <p:cNvSpPr>
            <a:spLocks noGrp="1" noChangeArrowheads="1"/>
          </p:cNvSpPr>
          <p:nvPr>
            <p:ph type="body" idx="1"/>
          </p:nvPr>
        </p:nvSpPr>
        <p:spPr bwMode="gray">
          <a:xfrm>
            <a:off x="611188" y="1882775"/>
            <a:ext cx="3960812" cy="165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50196" name="Picture 20" descr="Logo_couv_70x7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6624638" y="4338638"/>
            <a:ext cx="2519362" cy="2519362"/>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fontAlgn="base">
        <a:spcBef>
          <a:spcPct val="0"/>
        </a:spcBef>
        <a:spcAft>
          <a:spcPct val="0"/>
        </a:spcAft>
        <a:defRPr sz="1200" kern="1200">
          <a:solidFill>
            <a:schemeClr val="bg1"/>
          </a:solidFill>
          <a:latin typeface="+mj-lt"/>
          <a:ea typeface="+mj-ea"/>
          <a:cs typeface="+mj-cs"/>
        </a:defRPr>
      </a:lvl1pPr>
      <a:lvl2pPr algn="l" rtl="0" fontAlgn="base">
        <a:spcBef>
          <a:spcPct val="0"/>
        </a:spcBef>
        <a:spcAft>
          <a:spcPct val="0"/>
        </a:spcAft>
        <a:defRPr sz="1200">
          <a:solidFill>
            <a:schemeClr val="bg1"/>
          </a:solidFill>
          <a:latin typeface="Arial" panose="020B0604020202020204" pitchFamily="34" charset="0"/>
          <a:cs typeface="Arial" panose="020B0604020202020204" pitchFamily="34" charset="0"/>
        </a:defRPr>
      </a:lvl2pPr>
      <a:lvl3pPr algn="l" rtl="0" fontAlgn="base">
        <a:spcBef>
          <a:spcPct val="0"/>
        </a:spcBef>
        <a:spcAft>
          <a:spcPct val="0"/>
        </a:spcAft>
        <a:defRPr sz="1200">
          <a:solidFill>
            <a:schemeClr val="bg1"/>
          </a:solidFill>
          <a:latin typeface="Arial" panose="020B0604020202020204" pitchFamily="34" charset="0"/>
          <a:cs typeface="Arial" panose="020B0604020202020204" pitchFamily="34" charset="0"/>
        </a:defRPr>
      </a:lvl3pPr>
      <a:lvl4pPr algn="l" rtl="0" fontAlgn="base">
        <a:spcBef>
          <a:spcPct val="0"/>
        </a:spcBef>
        <a:spcAft>
          <a:spcPct val="0"/>
        </a:spcAft>
        <a:defRPr sz="1200">
          <a:solidFill>
            <a:schemeClr val="bg1"/>
          </a:solidFill>
          <a:latin typeface="Arial" panose="020B0604020202020204" pitchFamily="34" charset="0"/>
          <a:cs typeface="Arial" panose="020B0604020202020204" pitchFamily="34" charset="0"/>
        </a:defRPr>
      </a:lvl4pPr>
      <a:lvl5pPr algn="l" rtl="0" fontAlgn="base">
        <a:spcBef>
          <a:spcPct val="0"/>
        </a:spcBef>
        <a:spcAft>
          <a:spcPct val="0"/>
        </a:spcAft>
        <a:defRPr sz="12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1200">
          <a:solidFill>
            <a:schemeClr val="bg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1200">
          <a:solidFill>
            <a:schemeClr val="bg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1200">
          <a:solidFill>
            <a:schemeClr val="bg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1200">
          <a:solidFill>
            <a:schemeClr val="bg1"/>
          </a:solidFill>
          <a:latin typeface="Arial" panose="020B0604020202020204" pitchFamily="34" charset="0"/>
          <a:cs typeface="Arial" panose="020B0604020202020204" pitchFamily="34" charset="0"/>
        </a:defRPr>
      </a:lvl9pPr>
    </p:titleStyle>
    <p:bodyStyle>
      <a:lvl1pPr algn="l" defTabSz="896938" rtl="0" fontAlgn="base">
        <a:spcBef>
          <a:spcPct val="0"/>
        </a:spcBef>
        <a:spcAft>
          <a:spcPct val="0"/>
        </a:spcAft>
        <a:defRPr sz="2500" kern="1200">
          <a:solidFill>
            <a:schemeClr val="bg1"/>
          </a:solidFill>
          <a:latin typeface="+mn-lt"/>
          <a:ea typeface="+mn-ea"/>
          <a:cs typeface="+mn-cs"/>
        </a:defRPr>
      </a:lvl1pPr>
      <a:lvl2pPr marL="3175" indent="-1588" algn="l" defTabSz="896938" rtl="0" fontAlgn="base">
        <a:spcBef>
          <a:spcPct val="0"/>
        </a:spcBef>
        <a:spcAft>
          <a:spcPct val="0"/>
        </a:spcAft>
        <a:buSzPct val="80000"/>
        <a:buFont typeface="Wingdings" panose="05000000000000000000" pitchFamily="2" charset="2"/>
        <a:defRPr sz="2100" i="1" kern="1200">
          <a:solidFill>
            <a:schemeClr val="bg1"/>
          </a:solidFill>
          <a:latin typeface="+mn-lt"/>
          <a:ea typeface="+mn-ea"/>
          <a:cs typeface="+mn-cs"/>
        </a:defRPr>
      </a:lvl2pPr>
      <a:lvl3pPr marL="720725" indent="-180975" algn="l" defTabSz="896938" rtl="0" fontAlgn="base">
        <a:spcBef>
          <a:spcPct val="0"/>
        </a:spcBef>
        <a:spcAft>
          <a:spcPct val="0"/>
        </a:spcAft>
        <a:buChar char="•"/>
        <a:defRPr sz="1700" kern="1200">
          <a:solidFill>
            <a:schemeClr val="bg1"/>
          </a:solidFill>
          <a:latin typeface="+mn-lt"/>
          <a:ea typeface="+mn-ea"/>
          <a:cs typeface="+mn-cs"/>
        </a:defRPr>
      </a:lvl3pPr>
      <a:lvl4pPr marL="1250950" indent="-180975" algn="l" defTabSz="896938" rtl="0" fontAlgn="base">
        <a:spcBef>
          <a:spcPct val="0"/>
        </a:spcBef>
        <a:spcAft>
          <a:spcPct val="0"/>
        </a:spcAft>
        <a:buSzPct val="90000"/>
        <a:buFont typeface="Arial" panose="020B0604020202020204" pitchFamily="34" charset="0"/>
        <a:buChar char="▪"/>
        <a:defRPr sz="1700" i="1" kern="1200">
          <a:solidFill>
            <a:schemeClr val="bg1"/>
          </a:solidFill>
          <a:latin typeface="+mn-lt"/>
          <a:ea typeface="+mn-ea"/>
          <a:cs typeface="+mn-cs"/>
        </a:defRPr>
      </a:lvl4pPr>
      <a:lvl5pPr marL="1798638" indent="-182563" algn="l" defTabSz="896938" rtl="0" fontAlgn="base">
        <a:spcBef>
          <a:spcPct val="0"/>
        </a:spcBef>
        <a:spcAft>
          <a:spcPct val="0"/>
        </a:spcAft>
        <a:buChar char="•"/>
        <a:defRPr sz="13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49" name="Picture 25" descr="Trame_grise_OGE_200"/>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gray">
          <a:xfrm>
            <a:off x="0" y="0"/>
            <a:ext cx="9144000" cy="6859588"/>
          </a:xfrm>
          <a:prstGeom prst="rect">
            <a:avLst/>
          </a:prstGeom>
          <a:noFill/>
          <a:extLst>
            <a:ext uri="{909E8E84-426E-40DD-AFC4-6F175D3DCCD1}">
              <a14:hiddenFill xmlns:a14="http://schemas.microsoft.com/office/drawing/2010/main" xmlns="">
                <a:solidFill>
                  <a:srgbClr val="FFFFFF"/>
                </a:solidFill>
              </a14:hiddenFill>
            </a:ext>
          </a:extLst>
        </p:spPr>
      </p:pic>
      <p:pic>
        <p:nvPicPr>
          <p:cNvPr id="1050" name="Picture 26" descr="Logo_texte_50x5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gray">
          <a:xfrm>
            <a:off x="7343775" y="5057775"/>
            <a:ext cx="1800225" cy="1800225"/>
          </a:xfrm>
          <a:prstGeom prst="rect">
            <a:avLst/>
          </a:prstGeom>
          <a:noFill/>
          <a:extLst>
            <a:ext uri="{909E8E84-426E-40DD-AFC4-6F175D3DCCD1}">
              <a14:hiddenFill xmlns:a14="http://schemas.microsoft.com/office/drawing/2010/main" xmlns="">
                <a:solidFill>
                  <a:srgbClr val="FFFFFF"/>
                </a:solidFill>
              </a14:hiddenFill>
            </a:ext>
          </a:extLst>
        </p:spPr>
      </p:pic>
      <p:sp>
        <p:nvSpPr>
          <p:cNvPr id="1053" name="Rectangle 29"/>
          <p:cNvSpPr>
            <a:spLocks noChangeArrowheads="1"/>
          </p:cNvSpPr>
          <p:nvPr/>
        </p:nvSpPr>
        <p:spPr bwMode="gray">
          <a:xfrm>
            <a:off x="0" y="1044575"/>
            <a:ext cx="4152900" cy="82232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sp>
        <p:nvSpPr>
          <p:cNvPr id="1026" name="Rectangle 2"/>
          <p:cNvSpPr>
            <a:spLocks noGrp="1" noChangeArrowheads="1"/>
          </p:cNvSpPr>
          <p:nvPr>
            <p:ph type="title"/>
          </p:nvPr>
        </p:nvSpPr>
        <p:spPr bwMode="gray">
          <a:xfrm>
            <a:off x="611188" y="1052513"/>
            <a:ext cx="3529012" cy="830262"/>
          </a:xfrm>
          <a:prstGeom prst="rect">
            <a:avLst/>
          </a:prstGeom>
          <a:noFill/>
          <a:ln>
            <a:noFill/>
          </a:ln>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gray">
          <a:xfrm>
            <a:off x="611188" y="2420938"/>
            <a:ext cx="7921625" cy="3600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9" name="Rectangle 5"/>
          <p:cNvSpPr>
            <a:spLocks noGrp="1" noChangeArrowheads="1"/>
          </p:cNvSpPr>
          <p:nvPr>
            <p:ph type="ftr" sz="quarter" idx="3"/>
          </p:nvPr>
        </p:nvSpPr>
        <p:spPr bwMode="gray">
          <a:xfrm>
            <a:off x="611188" y="6237288"/>
            <a:ext cx="6121400"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chemeClr val="accent1"/>
                </a:solidFill>
              </a:defRPr>
            </a:lvl1pPr>
          </a:lstStyle>
          <a:p>
            <a:r>
              <a:rPr lang="fr-FR"/>
              <a:t>PERSONNALISER LE BAS DE PAGE AVEC LE MENU « AFFICHAGE / EN-TETE ET PIED DE PAGE »</a:t>
            </a:r>
          </a:p>
        </p:txBody>
      </p:sp>
      <p:sp>
        <p:nvSpPr>
          <p:cNvPr id="1030" name="Rectangle 6"/>
          <p:cNvSpPr>
            <a:spLocks noGrp="1" noChangeArrowheads="1"/>
          </p:cNvSpPr>
          <p:nvPr>
            <p:ph type="sldNum" sz="quarter" idx="4"/>
          </p:nvPr>
        </p:nvSpPr>
        <p:spPr bwMode="gray">
          <a:xfrm>
            <a:off x="0" y="6237288"/>
            <a:ext cx="611188" cy="620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defRPr sz="1000">
                <a:solidFill>
                  <a:schemeClr val="accent1"/>
                </a:solidFill>
              </a:defRPr>
            </a:lvl1pPr>
          </a:lstStyle>
          <a:p>
            <a:fld id="{4320E878-BCD6-4A32-8FF9-4F6BA6EE5FE6}"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l" rtl="0" fontAlgn="base">
        <a:lnSpc>
          <a:spcPct val="90000"/>
        </a:lnSpc>
        <a:spcBef>
          <a:spcPct val="0"/>
        </a:spcBef>
        <a:spcAft>
          <a:spcPct val="0"/>
        </a:spcAft>
        <a:defRPr sz="2500" kern="1200">
          <a:solidFill>
            <a:schemeClr val="bg1"/>
          </a:solidFill>
          <a:latin typeface="+mj-lt"/>
          <a:ea typeface="+mj-ea"/>
          <a:cs typeface="+mj-cs"/>
        </a:defRPr>
      </a:lvl1pPr>
      <a:lvl2pPr algn="l" rtl="0" fontAlgn="base">
        <a:lnSpc>
          <a:spcPct val="90000"/>
        </a:lnSpc>
        <a:spcBef>
          <a:spcPct val="0"/>
        </a:spcBef>
        <a:spcAft>
          <a:spcPct val="0"/>
        </a:spcAft>
        <a:defRPr sz="2500">
          <a:solidFill>
            <a:schemeClr val="bg1"/>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2500">
          <a:solidFill>
            <a:schemeClr val="bg1"/>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2500">
          <a:solidFill>
            <a:schemeClr val="bg1"/>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2500">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500">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500">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500">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500">
          <a:solidFill>
            <a:schemeClr val="bg1"/>
          </a:solidFill>
          <a:latin typeface="Arial" panose="020B0604020202020204" pitchFamily="34" charset="0"/>
          <a:cs typeface="Arial" panose="020B0604020202020204" pitchFamily="34" charset="0"/>
        </a:defRPr>
      </a:lvl9pPr>
    </p:titleStyle>
    <p:bodyStyle>
      <a:lvl1pPr algn="l" defTabSz="896938" rtl="0" fontAlgn="base">
        <a:spcBef>
          <a:spcPct val="0"/>
        </a:spcBef>
        <a:spcAft>
          <a:spcPct val="0"/>
        </a:spcAft>
        <a:defRPr sz="1700" b="1" kern="1200">
          <a:solidFill>
            <a:schemeClr val="tx1"/>
          </a:solidFill>
          <a:latin typeface="+mn-lt"/>
          <a:ea typeface="+mn-ea"/>
          <a:cs typeface="+mn-cs"/>
        </a:defRPr>
      </a:lvl1pPr>
      <a:lvl2pPr marL="182563" indent="-180975" algn="l" defTabSz="896938" rtl="0" fontAlgn="base">
        <a:spcBef>
          <a:spcPct val="0"/>
        </a:spcBef>
        <a:spcAft>
          <a:spcPct val="0"/>
        </a:spcAft>
        <a:buClr>
          <a:schemeClr val="accent1"/>
        </a:buClr>
        <a:buSzPct val="80000"/>
        <a:buFont typeface="Wingdings" panose="05000000000000000000" pitchFamily="2" charset="2"/>
        <a:buChar char="n"/>
        <a:defRPr sz="1700" kern="1200">
          <a:solidFill>
            <a:schemeClr val="tx1"/>
          </a:solidFill>
          <a:latin typeface="+mn-lt"/>
          <a:ea typeface="+mn-ea"/>
          <a:cs typeface="+mn-cs"/>
        </a:defRPr>
      </a:lvl2pPr>
      <a:lvl3pPr marL="720725" indent="-180975" algn="l" defTabSz="896938" rtl="0" fontAlgn="base">
        <a:spcBef>
          <a:spcPct val="0"/>
        </a:spcBef>
        <a:spcAft>
          <a:spcPct val="0"/>
        </a:spcAft>
        <a:buClr>
          <a:schemeClr val="tx2"/>
        </a:buClr>
        <a:buChar char="•"/>
        <a:defRPr sz="1700" kern="1200">
          <a:solidFill>
            <a:schemeClr val="tx1"/>
          </a:solidFill>
          <a:latin typeface="+mn-lt"/>
          <a:ea typeface="+mn-ea"/>
          <a:cs typeface="+mn-cs"/>
        </a:defRPr>
      </a:lvl3pPr>
      <a:lvl4pPr marL="1250950" indent="-180975" algn="l" defTabSz="896938" rtl="0" fontAlgn="base">
        <a:spcBef>
          <a:spcPct val="0"/>
        </a:spcBef>
        <a:spcAft>
          <a:spcPct val="0"/>
        </a:spcAft>
        <a:buClr>
          <a:schemeClr val="accent1"/>
        </a:buClr>
        <a:buSzPct val="90000"/>
        <a:buFont typeface="Arial" panose="020B0604020202020204" pitchFamily="34" charset="0"/>
        <a:buChar char="▪"/>
        <a:defRPr sz="1700" i="1" kern="1200">
          <a:solidFill>
            <a:schemeClr val="tx1"/>
          </a:solidFill>
          <a:latin typeface="+mn-lt"/>
          <a:ea typeface="+mn-ea"/>
          <a:cs typeface="+mn-cs"/>
        </a:defRPr>
      </a:lvl4pPr>
      <a:lvl5pPr marL="1798638" indent="-182563" algn="l" defTabSz="896938" rtl="0" fontAlgn="base">
        <a:spcBef>
          <a:spcPct val="0"/>
        </a:spcBef>
        <a:spcAft>
          <a:spcPct val="0"/>
        </a:spcAft>
        <a:buClr>
          <a:schemeClr val="tx2"/>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Berlin%20081014/Marseille%201.avi" TargetMode="External"/><Relationship Id="rId2" Type="http://schemas.openxmlformats.org/officeDocument/2006/relationships/hyperlink" Target="Marseille%201.avi" TargetMode="External"/><Relationship Id="rId1" Type="http://schemas.openxmlformats.org/officeDocument/2006/relationships/slideLayout" Target="../slideLayouts/slideLayout24.xml"/><Relationship Id="rId6" Type="http://schemas.openxmlformats.org/officeDocument/2006/relationships/hyperlink" Target="Marseille%204.avi" TargetMode="External"/><Relationship Id="rId5" Type="http://schemas.openxmlformats.org/officeDocument/2006/relationships/hyperlink" Target="Marseille%203.avi" TargetMode="External"/><Relationship Id="rId4" Type="http://schemas.openxmlformats.org/officeDocument/2006/relationships/hyperlink" Target="Marseille%202.avi"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hyperlink" Target="S&#232;te%202.avi" TargetMode="External"/><Relationship Id="rId2" Type="http://schemas.openxmlformats.org/officeDocument/2006/relationships/hyperlink" Target="S&#232;te%201.avi" TargetMode="External"/><Relationship Id="rId1" Type="http://schemas.openxmlformats.org/officeDocument/2006/relationships/slideLayout" Target="../slideLayouts/slideLayout24.xml"/><Relationship Id="rId5" Type="http://schemas.openxmlformats.org/officeDocument/2006/relationships/hyperlink" Target="S&#232;te%204.avi" TargetMode="External"/><Relationship Id="rId4" Type="http://schemas.openxmlformats.org/officeDocument/2006/relationships/hyperlink" Target="S&#232;te%203.av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ROME  NOVEMBER  </a:t>
            </a:r>
            <a:r>
              <a:rPr lang="fr-FR" dirty="0"/>
              <a:t>2014</a:t>
            </a:r>
          </a:p>
        </p:txBody>
      </p:sp>
      <p:sp>
        <p:nvSpPr>
          <p:cNvPr id="5" name="Espace réservé du contenu 4"/>
          <p:cNvSpPr>
            <a:spLocks noGrp="1"/>
          </p:cNvSpPr>
          <p:nvPr>
            <p:ph idx="1"/>
          </p:nvPr>
        </p:nvSpPr>
        <p:spPr>
          <a:xfrm>
            <a:off x="107504" y="1916832"/>
            <a:ext cx="5184576" cy="1657350"/>
          </a:xfrm>
        </p:spPr>
        <p:txBody>
          <a:bodyPr/>
          <a:lstStyle/>
          <a:p>
            <a:r>
              <a:rPr lang="en-US" sz="2400" dirty="0" smtClean="0"/>
              <a:t>Portal </a:t>
            </a:r>
            <a:r>
              <a:rPr lang="en-US" sz="2400" dirty="0"/>
              <a:t>for the Coastline and the </a:t>
            </a:r>
            <a:r>
              <a:rPr lang="en-US" sz="2400" dirty="0" smtClean="0"/>
              <a:t>sea</a:t>
            </a:r>
          </a:p>
          <a:p>
            <a:endParaRPr lang="en-US" sz="2400" dirty="0" smtClean="0"/>
          </a:p>
          <a:p>
            <a:r>
              <a:rPr lang="en-US" sz="2400" dirty="0" smtClean="0"/>
              <a:t>The French solution</a:t>
            </a:r>
            <a:endParaRPr lang="en-US" sz="2400" dirty="0"/>
          </a:p>
        </p:txBody>
      </p:sp>
    </p:spTree>
    <p:extLst>
      <p:ext uri="{BB962C8B-B14F-4D97-AF65-F5344CB8AC3E}">
        <p14:creationId xmlns:p14="http://schemas.microsoft.com/office/powerpoint/2010/main" xmlns="" val="768408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9"/>
          <p:cNvSpPr>
            <a:spLocks noGrp="1"/>
          </p:cNvSpPr>
          <p:nvPr>
            <p:ph type="title"/>
          </p:nvPr>
        </p:nvSpPr>
        <p:spPr/>
        <p:txBody>
          <a:bodyPr/>
          <a:lstStyle/>
          <a:p>
            <a:r>
              <a:rPr lang="en-US" dirty="0"/>
              <a:t>Portal For The Coastline and the Sea</a:t>
            </a:r>
            <a:endParaRPr lang="fr-FR" dirty="0"/>
          </a:p>
        </p:txBody>
      </p:sp>
      <p:sp>
        <p:nvSpPr>
          <p:cNvPr id="5" name="Espace réservé du numéro de diapositive 4"/>
          <p:cNvSpPr>
            <a:spLocks noGrp="1"/>
          </p:cNvSpPr>
          <p:nvPr>
            <p:ph type="sldNum" sz="quarter" idx="11"/>
          </p:nvPr>
        </p:nvSpPr>
        <p:spPr/>
        <p:txBody>
          <a:bodyPr/>
          <a:lstStyle/>
          <a:p>
            <a:fld id="{3D6BD994-699B-48D0-A8C3-4E123BEB5F72}" type="slidenum">
              <a:rPr lang="fr-FR" smtClean="0"/>
              <a:pPr/>
              <a:t>10</a:t>
            </a:fld>
            <a:endParaRPr lang="fr-FR"/>
          </a:p>
        </p:txBody>
      </p:sp>
      <p:graphicFrame>
        <p:nvGraphicFramePr>
          <p:cNvPr id="11" name="Tableau 10"/>
          <p:cNvGraphicFramePr>
            <a:graphicFrameLocks noGrp="1"/>
          </p:cNvGraphicFramePr>
          <p:nvPr>
            <p:extLst>
              <p:ext uri="{D42A27DB-BD31-4B8C-83A1-F6EECF244321}">
                <p14:modId xmlns:p14="http://schemas.microsoft.com/office/powerpoint/2010/main" xmlns="" val="3334313884"/>
              </p:ext>
            </p:extLst>
          </p:nvPr>
        </p:nvGraphicFramePr>
        <p:xfrm>
          <a:off x="611188" y="2132856"/>
          <a:ext cx="4608512" cy="4414788"/>
        </p:xfrm>
        <a:graphic>
          <a:graphicData uri="http://schemas.openxmlformats.org/drawingml/2006/table">
            <a:tbl>
              <a:tblPr bandRow="1">
                <a:tableStyleId>{5C22544A-7EE6-4342-B048-85BDC9FD1C3A}</a:tableStyleId>
              </a:tblPr>
              <a:tblGrid>
                <a:gridCol w="2232248"/>
                <a:gridCol w="2376264"/>
              </a:tblGrid>
              <a:tr h="1071430">
                <a:tc>
                  <a:txBody>
                    <a:bodyPr/>
                    <a:lstStyle/>
                    <a:p>
                      <a:r>
                        <a:rPr lang="en-US" sz="1400" dirty="0" smtClean="0"/>
                        <a:t>France as a</a:t>
                      </a:r>
                      <a:r>
                        <a:rPr lang="en-US" sz="1400" baseline="0" dirty="0" smtClean="0"/>
                        <a:t> </a:t>
                      </a:r>
                      <a:r>
                        <a:rPr lang="en-US" sz="1400" dirty="0" smtClean="0"/>
                        <a:t>continent and Corsica</a:t>
                      </a:r>
                      <a:endParaRPr lang="fr-FR" sz="1400" dirty="0"/>
                    </a:p>
                  </a:txBody>
                  <a:tcPr/>
                </a:tc>
                <a:tc>
                  <a:txBody>
                    <a:bodyPr/>
                    <a:lstStyle/>
                    <a:p>
                      <a:r>
                        <a:rPr lang="en-US" sz="1400" dirty="0" smtClean="0"/>
                        <a:t>Guinea</a:t>
                      </a:r>
                      <a:endParaRPr lang="fr-FR" sz="1400" dirty="0"/>
                    </a:p>
                  </a:txBody>
                  <a:tcPr/>
                </a:tc>
              </a:tr>
              <a:tr h="1200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Saint-Martin</a:t>
                      </a:r>
                      <a:endParaRPr lang="fr-FR" sz="1400" dirty="0" smtClean="0"/>
                    </a:p>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Mayotte </a:t>
                      </a:r>
                      <a:br>
                        <a:rPr lang="en-US" sz="1400" dirty="0" smtClean="0"/>
                      </a:br>
                      <a:r>
                        <a:rPr lang="en-US" sz="1400" dirty="0" smtClean="0"/>
                        <a:t>(French</a:t>
                      </a:r>
                      <a:r>
                        <a:rPr lang="en-US" sz="1400" baseline="0" dirty="0" smtClean="0"/>
                        <a:t> </a:t>
                      </a:r>
                      <a:r>
                        <a:rPr lang="en-US" sz="1400" dirty="0" smtClean="0"/>
                        <a:t>dep.</a:t>
                      </a:r>
                      <a:r>
                        <a:rPr lang="en-US" sz="1400" baseline="0" dirty="0" smtClean="0"/>
                        <a:t> </a:t>
                      </a:r>
                      <a:r>
                        <a:rPr lang="en-US" sz="1400" dirty="0" smtClean="0"/>
                        <a:t>Since</a:t>
                      </a:r>
                      <a:r>
                        <a:rPr lang="en-US" sz="1400" baseline="0" dirty="0" smtClean="0"/>
                        <a:t> </a:t>
                      </a:r>
                      <a:r>
                        <a:rPr lang="en-US" sz="1400" dirty="0" smtClean="0"/>
                        <a:t>2011)</a:t>
                      </a:r>
                    </a:p>
                    <a:p>
                      <a:endParaRPr lang="fr-FR" sz="1400" dirty="0"/>
                    </a:p>
                  </a:txBody>
                  <a:tcPr/>
                </a:tc>
              </a:tr>
              <a:tr h="1071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Saint-Bart’s</a:t>
                      </a:r>
                      <a:endParaRPr lang="fr-FR" sz="1400" dirty="0" smtClean="0"/>
                    </a:p>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Réunion</a:t>
                      </a:r>
                      <a:r>
                        <a:rPr lang="en-US" sz="1400" baseline="0" dirty="0" smtClean="0"/>
                        <a:t> I</a:t>
                      </a:r>
                      <a:r>
                        <a:rPr lang="en-US" sz="1400" dirty="0" smtClean="0"/>
                        <a:t>sland </a:t>
                      </a:r>
                      <a:endParaRPr lang="fr-FR" sz="1400" dirty="0" smtClean="0"/>
                    </a:p>
                    <a:p>
                      <a:endParaRPr lang="fr-FR" sz="1400" dirty="0"/>
                    </a:p>
                  </a:txBody>
                  <a:tcPr/>
                </a:tc>
              </a:tr>
              <a:tr h="1071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Martinique</a:t>
                      </a:r>
                      <a:endParaRPr lang="fr-FR" sz="1400" dirty="0" smtClean="0"/>
                    </a:p>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Guadeloupe</a:t>
                      </a:r>
                      <a:endParaRPr lang="fr-FR" sz="1400" dirty="0" smtClean="0"/>
                    </a:p>
                    <a:p>
                      <a:endParaRPr lang="fr-FR" sz="1400" dirty="0"/>
                    </a:p>
                  </a:txBody>
                  <a:tcPr/>
                </a:tc>
              </a:tr>
            </a:tbl>
          </a:graphicData>
        </a:graphic>
      </p:graphicFrame>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08104" y="2996952"/>
            <a:ext cx="3143689" cy="2000529"/>
          </a:xfrm>
          <a:prstGeom prst="rect">
            <a:avLst/>
          </a:prstGeom>
        </p:spPr>
      </p:pic>
    </p:spTree>
    <p:extLst>
      <p:ext uri="{BB962C8B-B14F-4D97-AF65-F5344CB8AC3E}">
        <p14:creationId xmlns:p14="http://schemas.microsoft.com/office/powerpoint/2010/main" xmlns="" val="3460658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Portal For The Coastline and the Sea</a:t>
            </a:r>
            <a:endParaRPr lang="fr-FR" dirty="0"/>
          </a:p>
        </p:txBody>
      </p:sp>
      <p:sp>
        <p:nvSpPr>
          <p:cNvPr id="5" name="Espace réservé du numéro de diapositive 4"/>
          <p:cNvSpPr>
            <a:spLocks noGrp="1"/>
          </p:cNvSpPr>
          <p:nvPr>
            <p:ph type="sldNum" sz="quarter" idx="11"/>
          </p:nvPr>
        </p:nvSpPr>
        <p:spPr/>
        <p:txBody>
          <a:bodyPr/>
          <a:lstStyle/>
          <a:p>
            <a:fld id="{6A2F5EC5-E63F-4A55-92DF-2647EA2BA3DE}" type="slidenum">
              <a:rPr lang="fr-FR" smtClean="0"/>
              <a:pPr/>
              <a:t>11</a:t>
            </a:fld>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9157" y="1772816"/>
            <a:ext cx="7845685" cy="4263959"/>
          </a:xfrm>
          <a:prstGeom prst="rect">
            <a:avLst/>
          </a:prstGeom>
        </p:spPr>
      </p:pic>
      <p:sp>
        <p:nvSpPr>
          <p:cNvPr id="8" name="ZoneTexte 7"/>
          <p:cNvSpPr txBox="1"/>
          <p:nvPr/>
        </p:nvSpPr>
        <p:spPr>
          <a:xfrm>
            <a:off x="755576" y="6387746"/>
            <a:ext cx="4896544" cy="276999"/>
          </a:xfrm>
          <a:prstGeom prst="rect">
            <a:avLst/>
          </a:prstGeom>
          <a:noFill/>
        </p:spPr>
        <p:txBody>
          <a:bodyPr wrap="square" rtlCol="0">
            <a:spAutoFit/>
          </a:bodyPr>
          <a:lstStyle/>
          <a:p>
            <a:r>
              <a:rPr lang="fr-FR" sz="1200" i="1" dirty="0" smtClean="0">
                <a:solidFill>
                  <a:srgbClr val="E2001A"/>
                </a:solidFill>
              </a:rPr>
              <a:t>* Marine Infrastructure of </a:t>
            </a:r>
            <a:r>
              <a:rPr lang="fr-FR" sz="1200" i="1" dirty="0">
                <a:solidFill>
                  <a:srgbClr val="E2001A"/>
                </a:solidFill>
              </a:rPr>
              <a:t>S</a:t>
            </a:r>
            <a:r>
              <a:rPr lang="fr-FR" sz="1200" i="1" dirty="0" smtClean="0">
                <a:solidFill>
                  <a:srgbClr val="E2001A"/>
                </a:solidFill>
              </a:rPr>
              <a:t>patial </a:t>
            </a:r>
            <a:r>
              <a:rPr lang="fr-FR" sz="1200" i="1" dirty="0">
                <a:solidFill>
                  <a:srgbClr val="E2001A"/>
                </a:solidFill>
              </a:rPr>
              <a:t>D</a:t>
            </a:r>
            <a:r>
              <a:rPr lang="fr-FR" sz="1200" i="1" dirty="0" smtClean="0">
                <a:solidFill>
                  <a:srgbClr val="E2001A"/>
                </a:solidFill>
              </a:rPr>
              <a:t>ata</a:t>
            </a:r>
            <a:endParaRPr lang="fr-FR" sz="1200" i="1" dirty="0">
              <a:solidFill>
                <a:srgbClr val="E2001A"/>
              </a:solidFill>
            </a:endParaRPr>
          </a:p>
        </p:txBody>
      </p:sp>
      <p:sp>
        <p:nvSpPr>
          <p:cNvPr id="9" name="ZoneTexte 8"/>
          <p:cNvSpPr txBox="1"/>
          <p:nvPr/>
        </p:nvSpPr>
        <p:spPr>
          <a:xfrm>
            <a:off x="6444208" y="2555913"/>
            <a:ext cx="2304256" cy="2554545"/>
          </a:xfrm>
          <a:prstGeom prst="rect">
            <a:avLst/>
          </a:prstGeom>
          <a:noFill/>
        </p:spPr>
        <p:txBody>
          <a:bodyPr wrap="square" rtlCol="0">
            <a:spAutoFit/>
          </a:bodyPr>
          <a:lstStyle/>
          <a:p>
            <a:r>
              <a:rPr lang="fr-FR" sz="1600" dirty="0" err="1" smtClean="0"/>
              <a:t>Coastline</a:t>
            </a:r>
            <a:endParaRPr lang="fr-FR" sz="1600" dirty="0" smtClean="0"/>
          </a:p>
          <a:p>
            <a:r>
              <a:rPr lang="fr-FR" sz="1600" dirty="0" smtClean="0"/>
              <a:t>Marine </a:t>
            </a:r>
            <a:r>
              <a:rPr lang="fr-FR" sz="1600" dirty="0" err="1" smtClean="0"/>
              <a:t>protected</a:t>
            </a:r>
            <a:r>
              <a:rPr lang="fr-FR" sz="1600" dirty="0" smtClean="0"/>
              <a:t> area</a:t>
            </a:r>
          </a:p>
          <a:p>
            <a:r>
              <a:rPr lang="fr-FR" sz="1600" dirty="0" err="1" smtClean="0"/>
              <a:t>Artificial</a:t>
            </a:r>
            <a:r>
              <a:rPr lang="fr-FR" sz="1600" dirty="0" smtClean="0"/>
              <a:t> </a:t>
            </a:r>
            <a:r>
              <a:rPr lang="fr-FR" sz="1600" dirty="0" err="1" smtClean="0"/>
              <a:t>reefs</a:t>
            </a:r>
            <a:endParaRPr lang="fr-FR" sz="1600" dirty="0" smtClean="0"/>
          </a:p>
          <a:p>
            <a:r>
              <a:rPr lang="fr-FR" sz="1600" dirty="0" smtClean="0"/>
              <a:t>Aquaculture</a:t>
            </a:r>
          </a:p>
          <a:p>
            <a:r>
              <a:rPr lang="fr-FR" sz="1600" dirty="0" err="1" smtClean="0"/>
              <a:t>Fishery</a:t>
            </a:r>
            <a:r>
              <a:rPr lang="fr-FR" sz="1600" dirty="0" smtClean="0"/>
              <a:t> area</a:t>
            </a:r>
          </a:p>
          <a:p>
            <a:r>
              <a:rPr lang="fr-FR" sz="1600" dirty="0" smtClean="0"/>
              <a:t>Offshore </a:t>
            </a:r>
            <a:r>
              <a:rPr lang="fr-FR" sz="1600" dirty="0" err="1" smtClean="0"/>
              <a:t>resources</a:t>
            </a:r>
            <a:endParaRPr lang="fr-FR" sz="1600" dirty="0" smtClean="0"/>
          </a:p>
          <a:p>
            <a:r>
              <a:rPr lang="fr-FR" sz="1600" dirty="0" err="1" smtClean="0"/>
              <a:t>Sailing</a:t>
            </a:r>
            <a:r>
              <a:rPr lang="fr-FR" sz="1600" dirty="0" smtClean="0"/>
              <a:t> area</a:t>
            </a:r>
          </a:p>
          <a:p>
            <a:r>
              <a:rPr lang="fr-FR" sz="1600" dirty="0" err="1" smtClean="0"/>
              <a:t>Cables</a:t>
            </a:r>
            <a:r>
              <a:rPr lang="fr-FR" sz="1600" dirty="0" smtClean="0"/>
              <a:t> and pipelines</a:t>
            </a:r>
          </a:p>
          <a:p>
            <a:r>
              <a:rPr lang="fr-FR" sz="1600" dirty="0" err="1" smtClean="0"/>
              <a:t>Heritage</a:t>
            </a:r>
            <a:endParaRPr lang="fr-FR" sz="1600" dirty="0" smtClean="0"/>
          </a:p>
          <a:p>
            <a:r>
              <a:rPr lang="fr-FR" sz="1600" dirty="0" smtClean="0"/>
              <a:t>Merchant marine</a:t>
            </a:r>
          </a:p>
        </p:txBody>
      </p:sp>
    </p:spTree>
    <p:extLst>
      <p:ext uri="{BB962C8B-B14F-4D97-AF65-F5344CB8AC3E}">
        <p14:creationId xmlns:p14="http://schemas.microsoft.com/office/powerpoint/2010/main" xmlns="" val="788395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Portal For The Coastline and the Sea</a:t>
            </a:r>
            <a:endParaRPr lang="fr-FR" dirty="0"/>
          </a:p>
        </p:txBody>
      </p:sp>
      <p:sp>
        <p:nvSpPr>
          <p:cNvPr id="3" name="Espace réservé du contenu 2"/>
          <p:cNvSpPr>
            <a:spLocks noGrp="1"/>
          </p:cNvSpPr>
          <p:nvPr>
            <p:ph idx="1"/>
          </p:nvPr>
        </p:nvSpPr>
        <p:spPr/>
        <p:txBody>
          <a:bodyPr/>
          <a:lstStyle/>
          <a:p>
            <a:r>
              <a:rPr lang="fr-FR" dirty="0" smtClean="0"/>
              <a:t>CHALLENGES :</a:t>
            </a:r>
          </a:p>
          <a:p>
            <a:endParaRPr lang="fr-FR" dirty="0" smtClean="0"/>
          </a:p>
          <a:p>
            <a:pPr marL="285750" indent="-285750">
              <a:buFontTx/>
              <a:buChar char="-"/>
            </a:pPr>
            <a:r>
              <a:rPr lang="fr-FR" dirty="0" smtClean="0"/>
              <a:t>Be </a:t>
            </a:r>
            <a:r>
              <a:rPr lang="fr-FR" dirty="0" err="1" smtClean="0"/>
              <a:t>pragmatic</a:t>
            </a:r>
            <a:r>
              <a:rPr lang="fr-FR" dirty="0" smtClean="0"/>
              <a:t> in </a:t>
            </a:r>
            <a:r>
              <a:rPr lang="fr-FR" dirty="0" err="1" smtClean="0"/>
              <a:t>choosing</a:t>
            </a:r>
            <a:r>
              <a:rPr lang="fr-FR" dirty="0" smtClean="0"/>
              <a:t> uses and </a:t>
            </a:r>
            <a:r>
              <a:rPr lang="fr-FR" dirty="0" err="1" smtClean="0"/>
              <a:t>regulated</a:t>
            </a:r>
            <a:r>
              <a:rPr lang="fr-FR" dirty="0" smtClean="0"/>
              <a:t> areas to </a:t>
            </a:r>
            <a:r>
              <a:rPr lang="fr-FR" dirty="0" err="1" smtClean="0"/>
              <a:t>be</a:t>
            </a:r>
            <a:r>
              <a:rPr lang="fr-FR" dirty="0" smtClean="0"/>
              <a:t> </a:t>
            </a:r>
            <a:r>
              <a:rPr lang="fr-FR" dirty="0" err="1" smtClean="0"/>
              <a:t>considered</a:t>
            </a:r>
            <a:r>
              <a:rPr lang="fr-FR" dirty="0" smtClean="0"/>
              <a:t>.</a:t>
            </a:r>
          </a:p>
          <a:p>
            <a:endParaRPr lang="fr-FR" dirty="0" smtClean="0"/>
          </a:p>
          <a:p>
            <a:pPr marL="285750" indent="-285750">
              <a:buFontTx/>
              <a:buChar char="-"/>
            </a:pPr>
            <a:r>
              <a:rPr lang="fr-FR" dirty="0" smtClean="0"/>
              <a:t>Access to </a:t>
            </a:r>
            <a:r>
              <a:rPr lang="fr-FR" dirty="0" err="1" smtClean="0"/>
              <a:t>existing</a:t>
            </a:r>
            <a:r>
              <a:rPr lang="fr-FR" dirty="0" smtClean="0"/>
              <a:t> data (</a:t>
            </a:r>
            <a:r>
              <a:rPr lang="fr-FR" dirty="0" err="1" smtClean="0"/>
              <a:t>studies</a:t>
            </a:r>
            <a:r>
              <a:rPr lang="fr-FR" dirty="0" smtClean="0"/>
              <a:t>, GIS </a:t>
            </a:r>
            <a:r>
              <a:rPr lang="fr-FR" dirty="0" err="1" smtClean="0"/>
              <a:t>layers</a:t>
            </a:r>
            <a:r>
              <a:rPr lang="fr-FR" dirty="0" smtClean="0"/>
              <a:t>…) and </a:t>
            </a:r>
            <a:r>
              <a:rPr lang="fr-FR" dirty="0" err="1" smtClean="0"/>
              <a:t>their</a:t>
            </a:r>
            <a:r>
              <a:rPr lang="fr-FR" dirty="0" smtClean="0"/>
              <a:t> </a:t>
            </a:r>
            <a:r>
              <a:rPr lang="fr-FR" dirty="0" err="1" smtClean="0"/>
              <a:t>integration</a:t>
            </a:r>
            <a:r>
              <a:rPr lang="fr-FR" dirty="0" smtClean="0"/>
              <a:t> in the </a:t>
            </a:r>
            <a:r>
              <a:rPr lang="fr-FR" dirty="0" err="1" smtClean="0"/>
              <a:t>platform</a:t>
            </a:r>
            <a:r>
              <a:rPr lang="fr-FR" dirty="0" smtClean="0"/>
              <a:t>.</a:t>
            </a:r>
          </a:p>
          <a:p>
            <a:endParaRPr lang="fr-FR" dirty="0" smtClean="0"/>
          </a:p>
          <a:p>
            <a:pPr marL="285750" indent="-285750">
              <a:buFontTx/>
              <a:buChar char="-"/>
            </a:pPr>
            <a:r>
              <a:rPr lang="fr-FR" dirty="0" err="1" smtClean="0"/>
              <a:t>Convert</a:t>
            </a:r>
            <a:r>
              <a:rPr lang="fr-FR" dirty="0" smtClean="0"/>
              <a:t> </a:t>
            </a:r>
            <a:r>
              <a:rPr lang="fr-FR" dirty="0" err="1" smtClean="0"/>
              <a:t>regulations</a:t>
            </a:r>
            <a:r>
              <a:rPr lang="fr-FR" dirty="0" smtClean="0"/>
              <a:t> data </a:t>
            </a:r>
            <a:r>
              <a:rPr lang="fr-FR" dirty="0" err="1" smtClean="0"/>
              <a:t>into</a:t>
            </a:r>
            <a:r>
              <a:rPr lang="fr-FR" dirty="0" smtClean="0"/>
              <a:t> </a:t>
            </a:r>
            <a:r>
              <a:rPr lang="fr-FR" dirty="0" err="1" smtClean="0"/>
              <a:t>geographical</a:t>
            </a:r>
            <a:r>
              <a:rPr lang="fr-FR" dirty="0" smtClean="0"/>
              <a:t> </a:t>
            </a:r>
            <a:r>
              <a:rPr lang="fr-FR" dirty="0" err="1" smtClean="0"/>
              <a:t>georeferenced</a:t>
            </a:r>
            <a:r>
              <a:rPr lang="fr-FR" dirty="0" smtClean="0"/>
              <a:t> zones and </a:t>
            </a:r>
            <a:r>
              <a:rPr lang="fr-FR" dirty="0" err="1" smtClean="0"/>
              <a:t>make</a:t>
            </a:r>
            <a:r>
              <a:rPr lang="fr-FR" dirty="0" smtClean="0"/>
              <a:t> </a:t>
            </a:r>
            <a:r>
              <a:rPr lang="fr-FR" dirty="0" err="1" smtClean="0"/>
              <a:t>them</a:t>
            </a:r>
            <a:r>
              <a:rPr lang="fr-FR" dirty="0" smtClean="0"/>
              <a:t> consistent.</a:t>
            </a:r>
          </a:p>
          <a:p>
            <a:endParaRPr lang="fr-FR" dirty="0" smtClean="0"/>
          </a:p>
          <a:p>
            <a:pPr marL="285750" indent="-285750" algn="l">
              <a:buFontTx/>
              <a:buChar char="-"/>
            </a:pPr>
            <a:r>
              <a:rPr lang="fr-FR" dirty="0" err="1" smtClean="0"/>
              <a:t>Develop</a:t>
            </a:r>
            <a:r>
              <a:rPr lang="fr-FR" dirty="0" smtClean="0"/>
              <a:t> </a:t>
            </a:r>
            <a:r>
              <a:rPr lang="fr-FR" dirty="0" err="1" smtClean="0"/>
              <a:t>specific</a:t>
            </a:r>
            <a:r>
              <a:rPr lang="fr-FR" dirty="0" smtClean="0"/>
              <a:t> </a:t>
            </a:r>
            <a:r>
              <a:rPr lang="fr-FR" dirty="0" err="1" smtClean="0"/>
              <a:t>functions</a:t>
            </a:r>
            <a:r>
              <a:rPr lang="fr-FR" dirty="0" smtClean="0"/>
              <a:t> for the Portal </a:t>
            </a:r>
            <a:r>
              <a:rPr lang="fr-FR" dirty="0" err="1" smtClean="0"/>
              <a:t>according</a:t>
            </a:r>
            <a:r>
              <a:rPr lang="fr-FR" dirty="0" smtClean="0"/>
              <a:t> to </a:t>
            </a:r>
            <a:r>
              <a:rPr lang="fr-FR" dirty="0" err="1" smtClean="0"/>
              <a:t>needs</a:t>
            </a:r>
            <a:r>
              <a:rPr lang="fr-FR" dirty="0" smtClean="0"/>
              <a:t> (flood simulator, 3D </a:t>
            </a:r>
            <a:r>
              <a:rPr lang="fr-FR" dirty="0" err="1" smtClean="0"/>
              <a:t>processing</a:t>
            </a:r>
            <a:r>
              <a:rPr lang="fr-FR" dirty="0" smtClean="0"/>
              <a:t>…).</a:t>
            </a:r>
          </a:p>
          <a:p>
            <a:pPr marL="285750" indent="-285750">
              <a:buFontTx/>
              <a:buChar char="-"/>
            </a:pPr>
            <a:endParaRPr lang="fr-FR" dirty="0" smtClean="0"/>
          </a:p>
          <a:p>
            <a:pPr marL="285750" indent="-285750">
              <a:buFont typeface="Wingdings" panose="05000000000000000000" pitchFamily="2" charset="2"/>
              <a:buChar char="q"/>
            </a:pPr>
            <a:endParaRPr lang="fr-FR" dirty="0" smtClean="0"/>
          </a:p>
          <a:p>
            <a:endParaRPr lang="fr-FR" dirty="0"/>
          </a:p>
        </p:txBody>
      </p:sp>
      <p:sp>
        <p:nvSpPr>
          <p:cNvPr id="4" name="Espace réservé du pied de page 3"/>
          <p:cNvSpPr>
            <a:spLocks noGrp="1"/>
          </p:cNvSpPr>
          <p:nvPr>
            <p:ph type="ftr" sz="quarter" idx="10"/>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6A2F5EC5-E63F-4A55-92DF-2647EA2BA3DE}" type="slidenum">
              <a:rPr lang="fr-FR" smtClean="0"/>
              <a:pPr/>
              <a:t>12</a:t>
            </a:fld>
            <a:endParaRPr lang="fr-FR"/>
          </a:p>
        </p:txBody>
      </p:sp>
    </p:spTree>
    <p:extLst>
      <p:ext uri="{BB962C8B-B14F-4D97-AF65-F5344CB8AC3E}">
        <p14:creationId xmlns:p14="http://schemas.microsoft.com/office/powerpoint/2010/main" xmlns="" val="2824291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Portal For The </a:t>
            </a:r>
            <a:r>
              <a:rPr lang="fr-FR" dirty="0" err="1" smtClean="0"/>
              <a:t>Coastline</a:t>
            </a:r>
            <a:r>
              <a:rPr lang="fr-FR" dirty="0" smtClean="0"/>
              <a:t> and the </a:t>
            </a:r>
            <a:r>
              <a:rPr lang="fr-FR" dirty="0" err="1" smtClean="0"/>
              <a:t>Sea</a:t>
            </a:r>
            <a:endParaRPr lang="fr-FR" dirty="0"/>
          </a:p>
        </p:txBody>
      </p:sp>
      <p:sp>
        <p:nvSpPr>
          <p:cNvPr id="7" name="Espace réservé du contenu 6"/>
          <p:cNvSpPr>
            <a:spLocks noGrp="1"/>
          </p:cNvSpPr>
          <p:nvPr>
            <p:ph idx="1"/>
          </p:nvPr>
        </p:nvSpPr>
        <p:spPr/>
        <p:txBody>
          <a:bodyPr/>
          <a:lstStyle/>
          <a:p>
            <a:r>
              <a:rPr lang="en-US" dirty="0"/>
              <a:t>2 experimental areas were defined to test the feasibility of the Portal for the Coastline and the Sea </a:t>
            </a:r>
            <a:r>
              <a:rPr lang="en-US" dirty="0" smtClean="0"/>
              <a:t>:</a:t>
            </a:r>
          </a:p>
          <a:p>
            <a:endParaRPr lang="en-US" dirty="0"/>
          </a:p>
          <a:p>
            <a:pPr lvl="1"/>
            <a:r>
              <a:rPr lang="en-US" dirty="0" smtClean="0"/>
              <a:t>A </a:t>
            </a:r>
            <a:r>
              <a:rPr lang="en-US" dirty="0"/>
              <a:t>first 40km area between Carry-le-</a:t>
            </a:r>
            <a:r>
              <a:rPr lang="en-US" dirty="0" err="1"/>
              <a:t>Rouet</a:t>
            </a:r>
            <a:r>
              <a:rPr lang="en-US" dirty="0"/>
              <a:t> and la </a:t>
            </a:r>
            <a:r>
              <a:rPr lang="en-US" dirty="0" err="1"/>
              <a:t>Ciotat</a:t>
            </a:r>
            <a:r>
              <a:rPr lang="en-US" dirty="0"/>
              <a:t> which will focus on the marine public area and the marine uses</a:t>
            </a:r>
            <a:r>
              <a:rPr lang="en-US" dirty="0" smtClean="0"/>
              <a:t>;</a:t>
            </a:r>
          </a:p>
          <a:p>
            <a:pPr marL="1588" lvl="1" indent="0">
              <a:buNone/>
            </a:pPr>
            <a:endParaRPr lang="en-US" dirty="0"/>
          </a:p>
          <a:p>
            <a:pPr lvl="1"/>
            <a:r>
              <a:rPr lang="en-US" dirty="0" smtClean="0"/>
              <a:t>A </a:t>
            </a:r>
            <a:r>
              <a:rPr lang="en-US" dirty="0"/>
              <a:t>2nd 4km area near the city of </a:t>
            </a:r>
            <a:r>
              <a:rPr lang="en-US" dirty="0" err="1"/>
              <a:t>Sete</a:t>
            </a:r>
            <a:r>
              <a:rPr lang="en-US" dirty="0"/>
              <a:t> which will focus on the coasts and the lagoons</a:t>
            </a:r>
            <a:r>
              <a:rPr lang="en-US" dirty="0" smtClean="0"/>
              <a:t>.</a:t>
            </a:r>
          </a:p>
          <a:p>
            <a:pPr marL="1588" lvl="1" indent="0">
              <a:buNone/>
            </a:pPr>
            <a:endParaRPr lang="en-US" dirty="0" smtClean="0"/>
          </a:p>
          <a:p>
            <a:r>
              <a:rPr lang="en-US" dirty="0" smtClean="0"/>
              <a:t>With </a:t>
            </a:r>
            <a:r>
              <a:rPr lang="en-US" dirty="0"/>
              <a:t>these 2 zones the surveying profession wishes to have an in-depth reflection on the coastal knowledge and management (interface between sea and land) and to identify the uses and regulations on</a:t>
            </a:r>
          </a:p>
          <a:p>
            <a:r>
              <a:rPr lang="en-US" dirty="0"/>
              <a:t>the different marine areas</a:t>
            </a:r>
            <a:r>
              <a:rPr lang="en-US" dirty="0" smtClean="0"/>
              <a:t>.</a:t>
            </a:r>
          </a:p>
          <a:p>
            <a:endParaRPr lang="en-US" dirty="0" smtClean="0"/>
          </a:p>
          <a:p>
            <a:endParaRPr lang="fr-FR" dirty="0"/>
          </a:p>
        </p:txBody>
      </p:sp>
      <p:sp>
        <p:nvSpPr>
          <p:cNvPr id="2" name="Espace réservé du numéro de diapositive 1"/>
          <p:cNvSpPr>
            <a:spLocks noGrp="1"/>
          </p:cNvSpPr>
          <p:nvPr>
            <p:ph type="sldNum" sz="quarter" idx="11"/>
          </p:nvPr>
        </p:nvSpPr>
        <p:spPr/>
        <p:txBody>
          <a:bodyPr/>
          <a:lstStyle/>
          <a:p>
            <a:fld id="{6A2F5EC5-E63F-4A55-92DF-2647EA2BA3DE}" type="slidenum">
              <a:rPr lang="fr-FR" smtClean="0"/>
              <a:pPr/>
              <a:t>13</a:t>
            </a:fld>
            <a:endParaRPr lang="fr-FR"/>
          </a:p>
        </p:txBody>
      </p:sp>
    </p:spTree>
    <p:extLst>
      <p:ext uri="{BB962C8B-B14F-4D97-AF65-F5344CB8AC3E}">
        <p14:creationId xmlns:p14="http://schemas.microsoft.com/office/powerpoint/2010/main" xmlns="" val="2989751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6A2F5EC5-E63F-4A55-92DF-2647EA2BA3DE}" type="slidenum">
              <a:rPr lang="fr-FR" smtClean="0"/>
              <a:pPr/>
              <a:t>14</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3573016"/>
            <a:ext cx="3960440" cy="2471609"/>
          </a:xfrm>
          <a:prstGeom prst="rect">
            <a:avLst/>
          </a:prstGeom>
        </p:spPr>
      </p:pic>
      <p:pic>
        <p:nvPicPr>
          <p:cNvPr id="4" name="Picture 2" descr="D:\SARL\CEI\Rome 201114\Maud Fontenoy.jpg"/>
          <p:cNvPicPr>
            <a:picLocks noChangeAspect="1" noChangeArrowheads="1"/>
          </p:cNvPicPr>
          <p:nvPr/>
        </p:nvPicPr>
        <p:blipFill>
          <a:blip r:embed="rId3" cstate="print"/>
          <a:srcRect/>
          <a:stretch>
            <a:fillRect/>
          </a:stretch>
        </p:blipFill>
        <p:spPr bwMode="auto">
          <a:xfrm>
            <a:off x="4716016" y="1700808"/>
            <a:ext cx="3960440" cy="223409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260648"/>
            <a:ext cx="8351790" cy="6381328"/>
          </a:xfrm>
          <a:prstGeom prst="rect">
            <a:avLst/>
          </a:prstGeom>
        </p:spPr>
      </p:pic>
      <p:sp>
        <p:nvSpPr>
          <p:cNvPr id="3" name="Espace réservé du numéro de diapositive 2"/>
          <p:cNvSpPr>
            <a:spLocks noGrp="1"/>
          </p:cNvSpPr>
          <p:nvPr>
            <p:ph type="sldNum" sz="quarter" idx="11"/>
          </p:nvPr>
        </p:nvSpPr>
        <p:spPr/>
        <p:txBody>
          <a:bodyPr/>
          <a:lstStyle/>
          <a:p>
            <a:fld id="{3D6BD994-699B-48D0-A8C3-4E123BEB5F72}" type="slidenum">
              <a:rPr lang="fr-FR" smtClean="0"/>
              <a:pPr/>
              <a:t>15</a:t>
            </a:fld>
            <a:endParaRPr lang="fr-FR"/>
          </a:p>
        </p:txBody>
      </p:sp>
    </p:spTree>
    <p:extLst>
      <p:ext uri="{BB962C8B-B14F-4D97-AF65-F5344CB8AC3E}">
        <p14:creationId xmlns:p14="http://schemas.microsoft.com/office/powerpoint/2010/main" xmlns="" val="45590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Portal For The </a:t>
            </a:r>
            <a:r>
              <a:rPr lang="fr-FR" dirty="0" err="1" smtClean="0"/>
              <a:t>Coastline</a:t>
            </a:r>
            <a:r>
              <a:rPr lang="fr-FR" dirty="0" smtClean="0"/>
              <a:t> and the </a:t>
            </a:r>
            <a:r>
              <a:rPr lang="fr-FR" dirty="0" err="1" smtClean="0"/>
              <a:t>Sea</a:t>
            </a:r>
            <a:endParaRPr lang="fr-FR" dirty="0"/>
          </a:p>
        </p:txBody>
      </p:sp>
      <p:sp>
        <p:nvSpPr>
          <p:cNvPr id="2" name="Espace réservé du numéro de diapositive 1"/>
          <p:cNvSpPr>
            <a:spLocks noGrp="1"/>
          </p:cNvSpPr>
          <p:nvPr>
            <p:ph type="sldNum" sz="quarter" idx="11"/>
          </p:nvPr>
        </p:nvSpPr>
        <p:spPr/>
        <p:txBody>
          <a:bodyPr/>
          <a:lstStyle/>
          <a:p>
            <a:fld id="{6A2F5EC5-E63F-4A55-92DF-2647EA2BA3DE}" type="slidenum">
              <a:rPr lang="fr-FR" smtClean="0"/>
              <a:pPr/>
              <a:t>16</a:t>
            </a:fld>
            <a:endParaRPr lang="fr-FR"/>
          </a:p>
        </p:txBody>
      </p:sp>
      <p:pic>
        <p:nvPicPr>
          <p:cNvPr id="5" name="Image 4" descr="PLM Marseille.jpg"/>
          <p:cNvPicPr>
            <a:picLocks noChangeAspect="1"/>
          </p:cNvPicPr>
          <p:nvPr/>
        </p:nvPicPr>
        <p:blipFill>
          <a:blip r:embed="rId2" cstate="print"/>
          <a:stretch>
            <a:fillRect/>
          </a:stretch>
        </p:blipFill>
        <p:spPr>
          <a:xfrm>
            <a:off x="0" y="980728"/>
            <a:ext cx="9155017" cy="5149698"/>
          </a:xfrm>
          <a:prstGeom prst="rect">
            <a:avLst/>
          </a:prstGeom>
        </p:spPr>
      </p:pic>
    </p:spTree>
    <p:extLst>
      <p:ext uri="{BB962C8B-B14F-4D97-AF65-F5344CB8AC3E}">
        <p14:creationId xmlns:p14="http://schemas.microsoft.com/office/powerpoint/2010/main" xmlns="" val="2989751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Portal For The </a:t>
            </a:r>
            <a:r>
              <a:rPr lang="fr-FR" dirty="0" err="1" smtClean="0"/>
              <a:t>Coastline</a:t>
            </a:r>
            <a:r>
              <a:rPr lang="fr-FR" dirty="0" smtClean="0"/>
              <a:t> and the </a:t>
            </a:r>
            <a:r>
              <a:rPr lang="fr-FR" dirty="0" err="1" smtClean="0"/>
              <a:t>Sea</a:t>
            </a:r>
            <a:endParaRPr lang="fr-FR" dirty="0"/>
          </a:p>
        </p:txBody>
      </p:sp>
      <p:sp>
        <p:nvSpPr>
          <p:cNvPr id="7" name="Espace réservé du contenu 6"/>
          <p:cNvSpPr>
            <a:spLocks noGrp="1"/>
          </p:cNvSpPr>
          <p:nvPr>
            <p:ph idx="1"/>
          </p:nvPr>
        </p:nvSpPr>
        <p:spPr>
          <a:xfrm>
            <a:off x="611560" y="2420888"/>
            <a:ext cx="7921625" cy="3600450"/>
          </a:xfrm>
        </p:spPr>
        <p:txBody>
          <a:bodyPr/>
          <a:lstStyle/>
          <a:p>
            <a:r>
              <a:rPr lang="en-US" dirty="0" smtClean="0"/>
              <a:t>Marseille</a:t>
            </a:r>
          </a:p>
          <a:p>
            <a:endParaRPr lang="en-US" dirty="0" smtClean="0">
              <a:hlinkClick r:id="rId2" action="ppaction://hlinkfile"/>
            </a:endParaRPr>
          </a:p>
          <a:p>
            <a:r>
              <a:rPr lang="en-US" dirty="0" smtClean="0">
                <a:hlinkClick r:id="rId3" action="ppaction://hlinkfile"/>
              </a:rPr>
              <a:t>Basic tools and maps</a:t>
            </a:r>
            <a:endParaRPr lang="en-US" dirty="0" smtClean="0"/>
          </a:p>
          <a:p>
            <a:endParaRPr lang="en-US" dirty="0" smtClean="0"/>
          </a:p>
          <a:p>
            <a:r>
              <a:rPr lang="fr-FR" dirty="0" smtClean="0">
                <a:hlinkClick r:id="rId4" action="ppaction://hlinkfile"/>
              </a:rPr>
              <a:t>National parcs, uses and </a:t>
            </a:r>
            <a:r>
              <a:rPr lang="fr-FR" dirty="0" err="1" smtClean="0">
                <a:hlinkClick r:id="rId4" action="ppaction://hlinkfile"/>
              </a:rPr>
              <a:t>texts</a:t>
            </a:r>
            <a:r>
              <a:rPr lang="fr-FR" dirty="0" smtClean="0">
                <a:hlinkClick r:id="rId4" action="ppaction://hlinkfile"/>
              </a:rPr>
              <a:t> </a:t>
            </a:r>
            <a:r>
              <a:rPr lang="fr-FR" dirty="0" err="1" smtClean="0">
                <a:hlinkClick r:id="rId4" action="ppaction://hlinkfile"/>
              </a:rPr>
              <a:t>attached</a:t>
            </a:r>
            <a:endParaRPr lang="fr-FR" dirty="0" smtClean="0"/>
          </a:p>
          <a:p>
            <a:endParaRPr lang="fr-FR" dirty="0" smtClean="0"/>
          </a:p>
          <a:p>
            <a:r>
              <a:rPr lang="fr-FR" dirty="0" smtClean="0">
                <a:hlinkClick r:id="rId5" action="ppaction://hlinkfile"/>
              </a:rPr>
              <a:t>Management Exemple : Conficts detection</a:t>
            </a:r>
            <a:endParaRPr lang="fr-FR" dirty="0" smtClean="0"/>
          </a:p>
          <a:p>
            <a:endParaRPr lang="fr-FR" dirty="0" smtClean="0"/>
          </a:p>
          <a:p>
            <a:r>
              <a:rPr lang="fr-FR" dirty="0" smtClean="0">
                <a:hlinkClick r:id="rId6" action="ppaction://hlinkfile"/>
              </a:rPr>
              <a:t>Time is included : Evolution of the Coast Line</a:t>
            </a:r>
            <a:endParaRPr lang="fr-FR" dirty="0" smtClean="0"/>
          </a:p>
          <a:p>
            <a:endParaRPr lang="fr-FR" dirty="0" smtClean="0"/>
          </a:p>
        </p:txBody>
      </p:sp>
      <p:sp>
        <p:nvSpPr>
          <p:cNvPr id="2" name="Espace réservé du numéro de diapositive 1"/>
          <p:cNvSpPr>
            <a:spLocks noGrp="1"/>
          </p:cNvSpPr>
          <p:nvPr>
            <p:ph type="sldNum" sz="quarter" idx="11"/>
          </p:nvPr>
        </p:nvSpPr>
        <p:spPr/>
        <p:txBody>
          <a:bodyPr/>
          <a:lstStyle/>
          <a:p>
            <a:fld id="{6A2F5EC5-E63F-4A55-92DF-2647EA2BA3DE}" type="slidenum">
              <a:rPr lang="fr-FR" smtClean="0"/>
              <a:pPr/>
              <a:t>17</a:t>
            </a:fld>
            <a:endParaRPr lang="fr-FR"/>
          </a:p>
        </p:txBody>
      </p:sp>
    </p:spTree>
    <p:extLst>
      <p:ext uri="{BB962C8B-B14F-4D97-AF65-F5344CB8AC3E}">
        <p14:creationId xmlns:p14="http://schemas.microsoft.com/office/powerpoint/2010/main" xmlns="" val="298975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188640"/>
            <a:ext cx="8558551" cy="6484005"/>
          </a:xfrm>
          <a:prstGeom prst="rect">
            <a:avLst/>
          </a:prstGeom>
        </p:spPr>
      </p:pic>
      <p:sp>
        <p:nvSpPr>
          <p:cNvPr id="4" name="Espace réservé du numéro de diapositive 3"/>
          <p:cNvSpPr>
            <a:spLocks noGrp="1"/>
          </p:cNvSpPr>
          <p:nvPr>
            <p:ph type="sldNum" sz="quarter" idx="11"/>
          </p:nvPr>
        </p:nvSpPr>
        <p:spPr/>
        <p:txBody>
          <a:bodyPr/>
          <a:lstStyle/>
          <a:p>
            <a:fld id="{3D6BD994-699B-48D0-A8C3-4E123BEB5F72}" type="slidenum">
              <a:rPr lang="fr-FR" smtClean="0"/>
              <a:pPr/>
              <a:t>18</a:t>
            </a:fld>
            <a:endParaRPr lang="fr-FR"/>
          </a:p>
        </p:txBody>
      </p:sp>
    </p:spTree>
    <p:extLst>
      <p:ext uri="{BB962C8B-B14F-4D97-AF65-F5344CB8AC3E}">
        <p14:creationId xmlns:p14="http://schemas.microsoft.com/office/powerpoint/2010/main" xmlns="" val="3319788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Portal For The </a:t>
            </a:r>
            <a:r>
              <a:rPr lang="fr-FR" dirty="0" err="1" smtClean="0"/>
              <a:t>Coastline</a:t>
            </a:r>
            <a:r>
              <a:rPr lang="fr-FR" dirty="0" smtClean="0"/>
              <a:t> and the </a:t>
            </a:r>
            <a:r>
              <a:rPr lang="fr-FR" dirty="0" err="1" smtClean="0"/>
              <a:t>Sea</a:t>
            </a:r>
            <a:endParaRPr lang="fr-FR" dirty="0"/>
          </a:p>
        </p:txBody>
      </p:sp>
      <p:sp>
        <p:nvSpPr>
          <p:cNvPr id="7" name="Espace réservé du contenu 6"/>
          <p:cNvSpPr>
            <a:spLocks noGrp="1"/>
          </p:cNvSpPr>
          <p:nvPr>
            <p:ph idx="1"/>
          </p:nvPr>
        </p:nvSpPr>
        <p:spPr>
          <a:xfrm>
            <a:off x="611560" y="2420888"/>
            <a:ext cx="7921625" cy="3600450"/>
          </a:xfrm>
        </p:spPr>
        <p:txBody>
          <a:bodyPr/>
          <a:lstStyle/>
          <a:p>
            <a:r>
              <a:rPr lang="en-US" dirty="0" err="1" smtClean="0"/>
              <a:t>Sète</a:t>
            </a:r>
            <a:r>
              <a:rPr lang="en-US" dirty="0" smtClean="0"/>
              <a:t> :</a:t>
            </a:r>
          </a:p>
          <a:p>
            <a:endParaRPr lang="en-US" dirty="0" smtClean="0"/>
          </a:p>
          <a:p>
            <a:r>
              <a:rPr lang="en-US" dirty="0" smtClean="0">
                <a:hlinkClick r:id="rId2" action="ppaction://hlinkfile"/>
              </a:rPr>
              <a:t>3D View : Clarifying public properties</a:t>
            </a:r>
            <a:endParaRPr lang="en-US" dirty="0" smtClean="0"/>
          </a:p>
          <a:p>
            <a:endParaRPr lang="en-US" dirty="0" smtClean="0"/>
          </a:p>
          <a:p>
            <a:r>
              <a:rPr lang="fr-FR" dirty="0" smtClean="0">
                <a:hlinkClick r:id="rId3" action="ppaction://hlinkfile"/>
              </a:rPr>
              <a:t>Uses </a:t>
            </a:r>
            <a:r>
              <a:rPr lang="fr-FR" dirty="0" err="1" smtClean="0">
                <a:hlinkClick r:id="rId3" action="ppaction://hlinkfile"/>
              </a:rPr>
              <a:t>during</a:t>
            </a:r>
            <a:r>
              <a:rPr lang="fr-FR" dirty="0" smtClean="0">
                <a:hlinkClick r:id="rId3" action="ppaction://hlinkfile"/>
              </a:rPr>
              <a:t> one </a:t>
            </a:r>
            <a:r>
              <a:rPr lang="fr-FR" dirty="0" err="1" smtClean="0">
                <a:hlinkClick r:id="rId3" action="ppaction://hlinkfile"/>
              </a:rPr>
              <a:t>year</a:t>
            </a:r>
            <a:endParaRPr lang="fr-FR" dirty="0" smtClean="0"/>
          </a:p>
          <a:p>
            <a:endParaRPr lang="fr-FR" dirty="0" smtClean="0"/>
          </a:p>
          <a:p>
            <a:r>
              <a:rPr lang="fr-FR" dirty="0" smtClean="0">
                <a:hlinkClick r:id="rId4" action="ppaction://hlinkfile"/>
              </a:rPr>
              <a:t>4th dimension : Time </a:t>
            </a:r>
            <a:r>
              <a:rPr lang="fr-FR" dirty="0" err="1" smtClean="0">
                <a:hlinkClick r:id="rId4" action="ppaction://hlinkfile"/>
              </a:rPr>
              <a:t>with</a:t>
            </a:r>
            <a:r>
              <a:rPr lang="fr-FR" dirty="0" smtClean="0">
                <a:hlinkClick r:id="rId4" action="ppaction://hlinkfile"/>
              </a:rPr>
              <a:t> </a:t>
            </a:r>
            <a:r>
              <a:rPr lang="fr-FR" dirty="0" err="1" smtClean="0">
                <a:hlinkClick r:id="rId4" action="ppaction://hlinkfile"/>
              </a:rPr>
              <a:t>Aerial</a:t>
            </a:r>
            <a:r>
              <a:rPr lang="fr-FR" dirty="0" smtClean="0">
                <a:hlinkClick r:id="rId4" action="ppaction://hlinkfile"/>
              </a:rPr>
              <a:t> photos</a:t>
            </a:r>
            <a:endParaRPr lang="fr-FR" dirty="0" smtClean="0">
              <a:hlinkClick r:id="rId5" action="ppaction://hlinkfile"/>
            </a:endParaRPr>
          </a:p>
          <a:p>
            <a:endParaRPr lang="fr-FR" dirty="0" smtClean="0">
              <a:hlinkClick r:id="rId5" action="ppaction://hlinkfile"/>
            </a:endParaRPr>
          </a:p>
          <a:p>
            <a:r>
              <a:rPr lang="fr-FR" dirty="0" err="1" smtClean="0">
                <a:hlinkClick r:id="rId5" action="ppaction://hlinkfile"/>
              </a:rPr>
              <a:t>Risk</a:t>
            </a:r>
            <a:r>
              <a:rPr lang="fr-FR" dirty="0" smtClean="0">
                <a:hlinkClick r:id="rId5" action="ppaction://hlinkfile"/>
              </a:rPr>
              <a:t> Management </a:t>
            </a:r>
            <a:endParaRPr lang="fr-FR" dirty="0" smtClean="0"/>
          </a:p>
          <a:p>
            <a:endParaRPr lang="fr-FR" dirty="0" smtClean="0"/>
          </a:p>
          <a:p>
            <a:endParaRPr lang="fr-FR" dirty="0" smtClean="0"/>
          </a:p>
        </p:txBody>
      </p:sp>
      <p:sp>
        <p:nvSpPr>
          <p:cNvPr id="2" name="Espace réservé du numéro de diapositive 1"/>
          <p:cNvSpPr>
            <a:spLocks noGrp="1"/>
          </p:cNvSpPr>
          <p:nvPr>
            <p:ph type="sldNum" sz="quarter" idx="11"/>
          </p:nvPr>
        </p:nvSpPr>
        <p:spPr/>
        <p:txBody>
          <a:bodyPr/>
          <a:lstStyle/>
          <a:p>
            <a:fld id="{6A2F5EC5-E63F-4A55-92DF-2647EA2BA3DE}" type="slidenum">
              <a:rPr lang="fr-FR" smtClean="0"/>
              <a:pPr/>
              <a:t>19</a:t>
            </a:fld>
            <a:endParaRPr lang="fr-FR"/>
          </a:p>
        </p:txBody>
      </p:sp>
    </p:spTree>
    <p:extLst>
      <p:ext uri="{BB962C8B-B14F-4D97-AF65-F5344CB8AC3E}">
        <p14:creationId xmlns:p14="http://schemas.microsoft.com/office/powerpoint/2010/main" xmlns="" val="2989751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BACKGROUND</a:t>
            </a:r>
          </a:p>
        </p:txBody>
      </p:sp>
      <p:sp>
        <p:nvSpPr>
          <p:cNvPr id="5" name="Espace réservé du contenu 4"/>
          <p:cNvSpPr>
            <a:spLocks noGrp="1"/>
          </p:cNvSpPr>
          <p:nvPr>
            <p:ph idx="1"/>
          </p:nvPr>
        </p:nvSpPr>
        <p:spPr/>
        <p:txBody>
          <a:bodyPr/>
          <a:lstStyle/>
          <a:p>
            <a:r>
              <a:rPr lang="en-US" dirty="0"/>
              <a:t>In recent years, an </a:t>
            </a:r>
            <a:r>
              <a:rPr lang="en-US" dirty="0" smtClean="0"/>
              <a:t>increasing </a:t>
            </a:r>
            <a:r>
              <a:rPr lang="en-US" dirty="0"/>
              <a:t>number of countries have initiated marine   management processes although a small number of pioneering experiences date back to the 1970s and remain very specific in different contexts.</a:t>
            </a:r>
          </a:p>
          <a:p>
            <a:endParaRPr lang="en-US" dirty="0" smtClean="0"/>
          </a:p>
          <a:p>
            <a:r>
              <a:rPr lang="en-US" dirty="0" smtClean="0"/>
              <a:t>Australia</a:t>
            </a:r>
            <a:r>
              <a:rPr lang="en-US" dirty="0"/>
              <a:t>, United-States, Turkey, New Zealand have launched projects to map coastal portal in 3D in order to identify the uses and regulations and determining the </a:t>
            </a:r>
            <a:r>
              <a:rPr lang="en-US" dirty="0" smtClean="0"/>
              <a:t>responsible </a:t>
            </a:r>
            <a:r>
              <a:rPr lang="en-US" dirty="0"/>
              <a:t>bodies.</a:t>
            </a:r>
          </a:p>
          <a:p>
            <a:endParaRPr lang="en-US" dirty="0"/>
          </a:p>
          <a:p>
            <a:pPr algn="l"/>
            <a:r>
              <a:rPr lang="en-US" dirty="0"/>
              <a:t>What is now acknowledged as an inevitable process has become essential in dealing with the expansion of marine activities in terms of intensity and diversity, and with what appears to be a proportional increase </a:t>
            </a:r>
            <a:r>
              <a:rPr lang="en-US" dirty="0" smtClean="0"/>
              <a:t/>
            </a:r>
            <a:br>
              <a:rPr lang="en-US" dirty="0" smtClean="0"/>
            </a:br>
            <a:r>
              <a:rPr lang="en-US" dirty="0" smtClean="0"/>
              <a:t>in </a:t>
            </a:r>
            <a:r>
              <a:rPr lang="en-US" dirty="0"/>
              <a:t>pressure on marine environments.</a:t>
            </a:r>
          </a:p>
          <a:p>
            <a:endParaRPr lang="fr-FR" dirty="0"/>
          </a:p>
        </p:txBody>
      </p:sp>
      <p:sp>
        <p:nvSpPr>
          <p:cNvPr id="2" name="Espace réservé du numéro de diapositive 1"/>
          <p:cNvSpPr>
            <a:spLocks noGrp="1"/>
          </p:cNvSpPr>
          <p:nvPr>
            <p:ph type="sldNum" sz="quarter" idx="11"/>
          </p:nvPr>
        </p:nvSpPr>
        <p:spPr/>
        <p:txBody>
          <a:bodyPr/>
          <a:lstStyle/>
          <a:p>
            <a:fld id="{6A2F5EC5-E63F-4A55-92DF-2647EA2BA3DE}" type="slidenum">
              <a:rPr lang="fr-FR" smtClean="0"/>
              <a:pPr/>
              <a:t>2</a:t>
            </a:fld>
            <a:endParaRPr lang="fr-FR"/>
          </a:p>
        </p:txBody>
      </p:sp>
    </p:spTree>
    <p:extLst>
      <p:ext uri="{BB962C8B-B14F-4D97-AF65-F5344CB8AC3E}">
        <p14:creationId xmlns:p14="http://schemas.microsoft.com/office/powerpoint/2010/main" xmlns="" val="2713619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Portal For The Coastline and the Sea</a:t>
            </a:r>
            <a:endParaRPr lang="fr-FR" dirty="0"/>
          </a:p>
        </p:txBody>
      </p:sp>
      <p:sp>
        <p:nvSpPr>
          <p:cNvPr id="3" name="Espace réservé du contenu 2"/>
          <p:cNvSpPr>
            <a:spLocks noGrp="1"/>
          </p:cNvSpPr>
          <p:nvPr>
            <p:ph idx="1"/>
          </p:nvPr>
        </p:nvSpPr>
        <p:spPr/>
        <p:txBody>
          <a:bodyPr/>
          <a:lstStyle/>
          <a:p>
            <a:r>
              <a:rPr lang="fr-FR" dirty="0" smtClean="0"/>
              <a:t>PROJECT IMPLEMENTATION</a:t>
            </a:r>
          </a:p>
          <a:p>
            <a:endParaRPr lang="fr-FR" dirty="0"/>
          </a:p>
          <a:p>
            <a:r>
              <a:rPr lang="fr-FR" dirty="0" smtClean="0"/>
              <a:t>1. </a:t>
            </a:r>
            <a:r>
              <a:rPr lang="fr-FR" dirty="0" err="1" smtClean="0"/>
              <a:t>Definition</a:t>
            </a:r>
            <a:r>
              <a:rPr lang="fr-FR" dirty="0" smtClean="0"/>
              <a:t> of the </a:t>
            </a:r>
            <a:r>
              <a:rPr lang="fr-FR" dirty="0" err="1" smtClean="0"/>
              <a:t>project</a:t>
            </a:r>
            <a:r>
              <a:rPr lang="fr-FR" dirty="0" smtClean="0"/>
              <a:t> objectives : identification of the </a:t>
            </a:r>
            <a:r>
              <a:rPr lang="fr-FR" dirty="0" err="1" smtClean="0"/>
              <a:t>stakeholders</a:t>
            </a:r>
            <a:endParaRPr lang="fr-FR" dirty="0" smtClean="0"/>
          </a:p>
          <a:p>
            <a:endParaRPr lang="fr-FR" dirty="0"/>
          </a:p>
          <a:p>
            <a:r>
              <a:rPr lang="fr-FR" dirty="0" smtClean="0"/>
              <a:t>2. Communication : collection of </a:t>
            </a:r>
            <a:r>
              <a:rPr lang="fr-FR" dirty="0" err="1" smtClean="0"/>
              <a:t>already</a:t>
            </a:r>
            <a:r>
              <a:rPr lang="fr-FR" dirty="0" smtClean="0"/>
              <a:t> </a:t>
            </a:r>
            <a:r>
              <a:rPr lang="fr-FR" dirty="0" err="1" smtClean="0"/>
              <a:t>available</a:t>
            </a:r>
            <a:r>
              <a:rPr lang="fr-FR" dirty="0" smtClean="0"/>
              <a:t> data</a:t>
            </a:r>
          </a:p>
          <a:p>
            <a:endParaRPr lang="fr-FR" dirty="0" smtClean="0"/>
          </a:p>
          <a:p>
            <a:r>
              <a:rPr lang="fr-FR" dirty="0" smtClean="0"/>
              <a:t>3. </a:t>
            </a:r>
            <a:r>
              <a:rPr lang="fr-FR" dirty="0" err="1" smtClean="0"/>
              <a:t>Tool</a:t>
            </a:r>
            <a:r>
              <a:rPr lang="fr-FR" dirty="0" smtClean="0"/>
              <a:t> </a:t>
            </a:r>
            <a:r>
              <a:rPr lang="fr-FR" dirty="0" err="1" smtClean="0"/>
              <a:t>development</a:t>
            </a:r>
            <a:r>
              <a:rPr lang="fr-FR" dirty="0" smtClean="0"/>
              <a:t> : data </a:t>
            </a:r>
            <a:r>
              <a:rPr lang="fr-FR" dirty="0" err="1" smtClean="0"/>
              <a:t>processing</a:t>
            </a:r>
            <a:endParaRPr lang="fr-FR" dirty="0" smtClean="0"/>
          </a:p>
          <a:p>
            <a:endParaRPr lang="fr-FR" dirty="0" smtClean="0"/>
          </a:p>
          <a:p>
            <a:r>
              <a:rPr lang="fr-FR" dirty="0" smtClean="0"/>
              <a:t>4. Data </a:t>
            </a:r>
            <a:r>
              <a:rPr lang="fr-FR" dirty="0" err="1" smtClean="0"/>
              <a:t>integration</a:t>
            </a:r>
            <a:r>
              <a:rPr lang="fr-FR" dirty="0" smtClean="0"/>
              <a:t> : </a:t>
            </a:r>
            <a:r>
              <a:rPr lang="fr-FR" dirty="0" err="1" smtClean="0"/>
              <a:t>testing</a:t>
            </a:r>
            <a:r>
              <a:rPr lang="fr-FR" dirty="0" smtClean="0"/>
              <a:t> the </a:t>
            </a:r>
            <a:r>
              <a:rPr lang="fr-FR" dirty="0" err="1" smtClean="0"/>
              <a:t>tool</a:t>
            </a:r>
            <a:r>
              <a:rPr lang="fr-FR" dirty="0" smtClean="0"/>
              <a:t> </a:t>
            </a:r>
            <a:r>
              <a:rPr lang="fr-FR" dirty="0" err="1" smtClean="0"/>
              <a:t>with</a:t>
            </a:r>
            <a:r>
              <a:rPr lang="fr-FR" dirty="0" smtClean="0"/>
              <a:t> the </a:t>
            </a:r>
            <a:r>
              <a:rPr lang="fr-FR" dirty="0" err="1" smtClean="0"/>
              <a:t>stakeholders</a:t>
            </a:r>
            <a:endParaRPr lang="fr-FR" dirty="0" smtClean="0"/>
          </a:p>
          <a:p>
            <a:endParaRPr lang="fr-FR" dirty="0" smtClean="0"/>
          </a:p>
          <a:p>
            <a:r>
              <a:rPr lang="fr-FR" dirty="0" smtClean="0"/>
              <a:t>5. </a:t>
            </a:r>
            <a:r>
              <a:rPr lang="fr-FR" dirty="0" err="1" smtClean="0"/>
              <a:t>Tool</a:t>
            </a:r>
            <a:r>
              <a:rPr lang="fr-FR" dirty="0" smtClean="0"/>
              <a:t> and data adaptation</a:t>
            </a:r>
          </a:p>
          <a:p>
            <a:endParaRPr lang="fr-FR" dirty="0" smtClean="0"/>
          </a:p>
          <a:p>
            <a:r>
              <a:rPr lang="fr-FR" dirty="0" smtClean="0"/>
              <a:t>6. </a:t>
            </a:r>
            <a:r>
              <a:rPr lang="fr-FR" dirty="0" err="1" smtClean="0"/>
              <a:t>Implementation</a:t>
            </a:r>
            <a:r>
              <a:rPr lang="fr-FR" dirty="0" smtClean="0"/>
              <a:t> : distribution</a:t>
            </a:r>
            <a:endParaRPr lang="fr-FR" dirty="0"/>
          </a:p>
        </p:txBody>
      </p:sp>
      <p:sp>
        <p:nvSpPr>
          <p:cNvPr id="4" name="Espace réservé du pied de page 3"/>
          <p:cNvSpPr>
            <a:spLocks noGrp="1"/>
          </p:cNvSpPr>
          <p:nvPr>
            <p:ph type="ftr" sz="quarter" idx="10"/>
          </p:nvPr>
        </p:nvSpPr>
        <p:spPr>
          <a:xfrm>
            <a:off x="467544" y="6237288"/>
            <a:ext cx="6121400" cy="620712"/>
          </a:xfrm>
        </p:spPr>
        <p:txBody>
          <a:bodyPr/>
          <a:lstStyle/>
          <a:p>
            <a:endParaRPr lang="fr-FR" dirty="0"/>
          </a:p>
        </p:txBody>
      </p:sp>
      <p:sp>
        <p:nvSpPr>
          <p:cNvPr id="5" name="Espace réservé du numéro de diapositive 4"/>
          <p:cNvSpPr>
            <a:spLocks noGrp="1"/>
          </p:cNvSpPr>
          <p:nvPr>
            <p:ph type="sldNum" sz="quarter" idx="11"/>
          </p:nvPr>
        </p:nvSpPr>
        <p:spPr/>
        <p:txBody>
          <a:bodyPr/>
          <a:lstStyle/>
          <a:p>
            <a:fld id="{6A2F5EC5-E63F-4A55-92DF-2647EA2BA3DE}" type="slidenum">
              <a:rPr lang="fr-FR" smtClean="0"/>
              <a:pPr/>
              <a:t>20</a:t>
            </a:fld>
            <a:endParaRPr lang="fr-FR"/>
          </a:p>
        </p:txBody>
      </p:sp>
    </p:spTree>
    <p:extLst>
      <p:ext uri="{BB962C8B-B14F-4D97-AF65-F5344CB8AC3E}">
        <p14:creationId xmlns:p14="http://schemas.microsoft.com/office/powerpoint/2010/main" xmlns="" val="3828228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endParaRPr lang="fr-FR"/>
          </a:p>
        </p:txBody>
      </p:sp>
      <p:sp>
        <p:nvSpPr>
          <p:cNvPr id="7" name="Sous-titre 6"/>
          <p:cNvSpPr>
            <a:spLocks noGrp="1"/>
          </p:cNvSpPr>
          <p:nvPr>
            <p:ph type="subTitle" idx="1"/>
          </p:nvPr>
        </p:nvSpPr>
        <p:spPr/>
        <p:txBody>
          <a:bodyPr/>
          <a:lstStyle/>
          <a:p>
            <a:r>
              <a:rPr lang="en-US" dirty="0"/>
              <a:t>Thank you for your attention!</a:t>
            </a:r>
            <a:endParaRPr lang="fr-FR" dirty="0"/>
          </a:p>
        </p:txBody>
      </p:sp>
      <p:sp>
        <p:nvSpPr>
          <p:cNvPr id="2" name="Espace réservé du numéro de diapositive 1"/>
          <p:cNvSpPr>
            <a:spLocks noGrp="1"/>
          </p:cNvSpPr>
          <p:nvPr>
            <p:ph type="sldNum" sz="quarter" idx="11"/>
          </p:nvPr>
        </p:nvSpPr>
        <p:spPr/>
        <p:txBody>
          <a:bodyPr/>
          <a:lstStyle/>
          <a:p>
            <a:fld id="{0C26264B-164B-4365-9B98-04DEE3619C01}" type="slidenum">
              <a:rPr lang="fr-FR" smtClean="0"/>
              <a:pPr/>
              <a:t>21</a:t>
            </a:fld>
            <a:endParaRPr lang="fr-FR"/>
          </a:p>
        </p:txBody>
      </p:sp>
    </p:spTree>
    <p:extLst>
      <p:ext uri="{BB962C8B-B14F-4D97-AF65-F5344CB8AC3E}">
        <p14:creationId xmlns:p14="http://schemas.microsoft.com/office/powerpoint/2010/main" xmlns="" val="770071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000" dirty="0"/>
              <a:t>EU initiatives on marine </a:t>
            </a:r>
            <a:r>
              <a:rPr lang="fr-FR" sz="2000" dirty="0" err="1" smtClean="0"/>
              <a:t>knowledge</a:t>
            </a:r>
            <a:r>
              <a:rPr lang="fr-FR" sz="2000" dirty="0" smtClean="0"/>
              <a:t> and management</a:t>
            </a:r>
            <a:endParaRPr lang="fr-FR" sz="2000" dirty="0"/>
          </a:p>
        </p:txBody>
      </p:sp>
      <p:sp>
        <p:nvSpPr>
          <p:cNvPr id="5" name="Espace réservé du contenu 4"/>
          <p:cNvSpPr>
            <a:spLocks noGrp="1"/>
          </p:cNvSpPr>
          <p:nvPr>
            <p:ph idx="1"/>
          </p:nvPr>
        </p:nvSpPr>
        <p:spPr/>
        <p:txBody>
          <a:bodyPr/>
          <a:lstStyle/>
          <a:p>
            <a:pPr marL="342900" indent="-342900">
              <a:buClr>
                <a:srgbClr val="E2001A"/>
              </a:buClr>
              <a:buAutoNum type="arabicPeriod"/>
            </a:pPr>
            <a:r>
              <a:rPr lang="en-US" dirty="0" smtClean="0">
                <a:solidFill>
                  <a:srgbClr val="FF0000"/>
                </a:solidFill>
              </a:rPr>
              <a:t>Marine Strategy Framework Directive  (Adopted the 17</a:t>
            </a:r>
            <a:r>
              <a:rPr lang="en-US" baseline="30000" dirty="0" smtClean="0">
                <a:solidFill>
                  <a:srgbClr val="FF0000"/>
                </a:solidFill>
              </a:rPr>
              <a:t>th</a:t>
            </a:r>
            <a:r>
              <a:rPr lang="en-US" dirty="0" smtClean="0">
                <a:solidFill>
                  <a:srgbClr val="FF0000"/>
                </a:solidFill>
              </a:rPr>
              <a:t> of June 2008)</a:t>
            </a:r>
          </a:p>
          <a:p>
            <a:pPr marL="342900" indent="-342900">
              <a:buClr>
                <a:srgbClr val="E2001A"/>
              </a:buClr>
            </a:pPr>
            <a:r>
              <a:rPr lang="en-US" dirty="0" smtClean="0"/>
              <a:t>	The Marine Directive aims to achieve Good Environmental Status (GES) of the EU's marine waters by 2020 and to protect the resource base upon which marine-related economic and social activities depend. It is the first EU legislative instrument related to the protection of marine biodiversity, as it contains the explicit regulatory objective that "biodiversity is maintained by 2020", as the cornerstone for achieving GES</a:t>
            </a:r>
          </a:p>
          <a:p>
            <a:pPr marL="342900" indent="-342900">
              <a:buClr>
                <a:srgbClr val="E2001A"/>
              </a:buClr>
              <a:buFont typeface="+mj-lt"/>
              <a:buAutoNum type="arabicPeriod"/>
            </a:pPr>
            <a:endParaRPr lang="en-US" dirty="0" smtClean="0"/>
          </a:p>
          <a:p>
            <a:pPr marL="342900" indent="-342900">
              <a:buClr>
                <a:srgbClr val="E2001A"/>
              </a:buClr>
              <a:buAutoNum type="arabicPeriod" startAt="2"/>
            </a:pPr>
            <a:r>
              <a:rPr lang="en-US" dirty="0" smtClean="0">
                <a:solidFill>
                  <a:srgbClr val="FF0000"/>
                </a:solidFill>
              </a:rPr>
              <a:t>Communication </a:t>
            </a:r>
            <a:r>
              <a:rPr lang="en-US" dirty="0">
                <a:solidFill>
                  <a:srgbClr val="FF0000"/>
                </a:solidFill>
              </a:rPr>
              <a:t>« Marine Knowledge 2020 », September </a:t>
            </a:r>
            <a:r>
              <a:rPr lang="en-US" dirty="0" smtClean="0">
                <a:solidFill>
                  <a:srgbClr val="FF0000"/>
                </a:solidFill>
              </a:rPr>
              <a:t>2010</a:t>
            </a:r>
          </a:p>
          <a:p>
            <a:pPr marL="342900" indent="-342900">
              <a:buClr>
                <a:srgbClr val="E2001A"/>
              </a:buClr>
            </a:pPr>
            <a:endParaRPr lang="en-US" dirty="0" smtClean="0"/>
          </a:p>
          <a:p>
            <a:pPr marL="342900" indent="-342900">
              <a:buClr>
                <a:srgbClr val="E2001A"/>
              </a:buClr>
              <a:buAutoNum type="arabicPeriod" startAt="3"/>
            </a:pPr>
            <a:r>
              <a:rPr lang="en-US" dirty="0" smtClean="0">
                <a:solidFill>
                  <a:srgbClr val="FF0000"/>
                </a:solidFill>
              </a:rPr>
              <a:t>Green </a:t>
            </a:r>
            <a:r>
              <a:rPr lang="en-US" dirty="0">
                <a:solidFill>
                  <a:srgbClr val="FF0000"/>
                </a:solidFill>
              </a:rPr>
              <a:t>Paper on seabed mapping, August </a:t>
            </a:r>
            <a:r>
              <a:rPr lang="en-US" dirty="0" smtClean="0">
                <a:solidFill>
                  <a:srgbClr val="FF0000"/>
                </a:solidFill>
              </a:rPr>
              <a:t>2012</a:t>
            </a:r>
          </a:p>
          <a:p>
            <a:pPr marL="342900" indent="-342900">
              <a:buClr>
                <a:srgbClr val="E2001A"/>
              </a:buClr>
              <a:buAutoNum type="arabicPeriod" startAt="3"/>
            </a:pPr>
            <a:endParaRPr lang="en-US" dirty="0" smtClean="0">
              <a:solidFill>
                <a:srgbClr val="FF0000"/>
              </a:solidFill>
            </a:endParaRPr>
          </a:p>
          <a:p>
            <a:endParaRPr lang="en-US" dirty="0"/>
          </a:p>
        </p:txBody>
      </p:sp>
      <p:sp>
        <p:nvSpPr>
          <p:cNvPr id="2" name="Espace réservé du numéro de diapositive 1"/>
          <p:cNvSpPr>
            <a:spLocks noGrp="1"/>
          </p:cNvSpPr>
          <p:nvPr>
            <p:ph type="sldNum" sz="quarter" idx="11"/>
          </p:nvPr>
        </p:nvSpPr>
        <p:spPr/>
        <p:txBody>
          <a:bodyPr/>
          <a:lstStyle/>
          <a:p>
            <a:fld id="{6A2F5EC5-E63F-4A55-92DF-2647EA2BA3DE}" type="slidenum">
              <a:rPr lang="fr-FR" smtClean="0"/>
              <a:pPr/>
              <a:t>3</a:t>
            </a:fld>
            <a:endParaRPr lang="fr-FR"/>
          </a:p>
        </p:txBody>
      </p:sp>
    </p:spTree>
    <p:extLst>
      <p:ext uri="{BB962C8B-B14F-4D97-AF65-F5344CB8AC3E}">
        <p14:creationId xmlns:p14="http://schemas.microsoft.com/office/powerpoint/2010/main" xmlns="" val="3961066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EU initiatives on marine </a:t>
            </a:r>
            <a:r>
              <a:rPr lang="fr-FR" sz="2000" dirty="0" err="1" smtClean="0"/>
              <a:t>knowledge</a:t>
            </a:r>
            <a:r>
              <a:rPr lang="fr-FR" sz="2000" dirty="0" smtClean="0"/>
              <a:t> and management</a:t>
            </a:r>
            <a:endParaRPr lang="fr-FR" sz="2000" dirty="0"/>
          </a:p>
        </p:txBody>
      </p:sp>
      <p:sp>
        <p:nvSpPr>
          <p:cNvPr id="3" name="Espace réservé du contenu 2"/>
          <p:cNvSpPr>
            <a:spLocks noGrp="1"/>
          </p:cNvSpPr>
          <p:nvPr>
            <p:ph idx="1"/>
          </p:nvPr>
        </p:nvSpPr>
        <p:spPr/>
        <p:txBody>
          <a:bodyPr/>
          <a:lstStyle/>
          <a:p>
            <a:pPr marL="342900" indent="-342900">
              <a:buClr>
                <a:srgbClr val="E2001A"/>
              </a:buClr>
              <a:buAutoNum type="arabicPeriod" startAt="4"/>
            </a:pPr>
            <a:r>
              <a:rPr lang="fr-FR" dirty="0" smtClean="0">
                <a:solidFill>
                  <a:srgbClr val="FF0000"/>
                </a:solidFill>
              </a:rPr>
              <a:t>Directive for Maritime Spatial Planning (</a:t>
            </a:r>
            <a:r>
              <a:rPr lang="fr-FR" dirty="0" err="1" smtClean="0">
                <a:solidFill>
                  <a:srgbClr val="FF0000"/>
                </a:solidFill>
              </a:rPr>
              <a:t>Adopted</a:t>
            </a:r>
            <a:r>
              <a:rPr lang="fr-FR" dirty="0" smtClean="0">
                <a:solidFill>
                  <a:srgbClr val="FF0000"/>
                </a:solidFill>
              </a:rPr>
              <a:t> the 23th of July 2014) </a:t>
            </a:r>
          </a:p>
          <a:p>
            <a:pPr marL="342900" indent="-342900">
              <a:buClr>
                <a:srgbClr val="E2001A"/>
              </a:buClr>
            </a:pPr>
            <a:r>
              <a:rPr lang="fr-FR" dirty="0" smtClean="0"/>
              <a:t>	</a:t>
            </a:r>
            <a:endParaRPr lang="en-US" dirty="0" smtClean="0"/>
          </a:p>
          <a:p>
            <a:pPr marL="342900" indent="-342900">
              <a:buClr>
                <a:srgbClr val="E2001A"/>
              </a:buClr>
            </a:pPr>
            <a:r>
              <a:rPr lang="en-US" dirty="0" smtClean="0"/>
              <a:t>	Why : To help Member States develop plans to better coordinate the various activities that take place at sea, ensuring they are as efficient and sustainable as possible. In coastal and maritime areas, </a:t>
            </a:r>
            <a:r>
              <a:rPr lang="en-US" dirty="0" smtClean="0">
                <a:solidFill>
                  <a:srgbClr val="FF0000"/>
                </a:solidFill>
              </a:rPr>
              <a:t>many activities </a:t>
            </a:r>
            <a:r>
              <a:rPr lang="en-US" dirty="0" smtClean="0"/>
              <a:t>compete for the same space and resources: fishing grounds, aquaculture farms, </a:t>
            </a:r>
            <a:r>
              <a:rPr lang="en-US" dirty="0" smtClean="0">
                <a:solidFill>
                  <a:srgbClr val="FF0000"/>
                </a:solidFill>
              </a:rPr>
              <a:t>marine protected areas </a:t>
            </a:r>
            <a:r>
              <a:rPr lang="en-US" dirty="0" smtClean="0"/>
              <a:t>exist alongside </a:t>
            </a:r>
            <a:r>
              <a:rPr lang="en-US" dirty="0" smtClean="0">
                <a:solidFill>
                  <a:srgbClr val="FF0000"/>
                </a:solidFill>
              </a:rPr>
              <a:t>maritime infrastructures </a:t>
            </a:r>
            <a:r>
              <a:rPr lang="en-US" dirty="0" smtClean="0"/>
              <a:t>such as cables, pipelines, shipping lanes and oil, gas and wind installations. The new Directive will help </a:t>
            </a:r>
            <a:r>
              <a:rPr lang="en-US" dirty="0" smtClean="0">
                <a:solidFill>
                  <a:srgbClr val="FF0000"/>
                </a:solidFill>
              </a:rPr>
              <a:t>avoid potential conflicts </a:t>
            </a:r>
            <a:r>
              <a:rPr lang="en-US" dirty="0" smtClean="0"/>
              <a:t>between such diverse uses and create a stable environment attractive to investors, thereby contributing to sustainable </a:t>
            </a:r>
          </a:p>
          <a:p>
            <a:endParaRPr lang="fr-FR" dirty="0"/>
          </a:p>
        </p:txBody>
      </p:sp>
      <p:sp>
        <p:nvSpPr>
          <p:cNvPr id="4" name="Espace réservé du pied de page 3"/>
          <p:cNvSpPr>
            <a:spLocks noGrp="1"/>
          </p:cNvSpPr>
          <p:nvPr>
            <p:ph type="ftr" sz="quarter" idx="10"/>
          </p:nvPr>
        </p:nvSpPr>
        <p:spPr/>
        <p:txBody>
          <a:bodyPr/>
          <a:lstStyle/>
          <a:p>
            <a:r>
              <a:rPr lang="fr-FR" smtClean="0"/>
              <a:t>PERSONNALISER LE BAS DE PAGE AVEC LE MENU « AFFICHAGE / EN-TETE ET PIED DE PAGE »</a:t>
            </a:r>
            <a:endParaRPr lang="fr-FR" dirty="0"/>
          </a:p>
        </p:txBody>
      </p:sp>
      <p:sp>
        <p:nvSpPr>
          <p:cNvPr id="5" name="Espace réservé du numéro de diapositive 4"/>
          <p:cNvSpPr>
            <a:spLocks noGrp="1"/>
          </p:cNvSpPr>
          <p:nvPr>
            <p:ph type="sldNum" sz="quarter" idx="11"/>
          </p:nvPr>
        </p:nvSpPr>
        <p:spPr/>
        <p:txBody>
          <a:bodyPr/>
          <a:lstStyle/>
          <a:p>
            <a:fld id="{6A2F5EC5-E63F-4A55-92DF-2647EA2BA3DE}"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000" dirty="0" smtClean="0"/>
              <a:t>EU initiatives on marine </a:t>
            </a:r>
            <a:r>
              <a:rPr lang="fr-FR" sz="2000" dirty="0" err="1" smtClean="0"/>
              <a:t>knowledge</a:t>
            </a:r>
            <a:r>
              <a:rPr lang="fr-FR" sz="2000" dirty="0" smtClean="0"/>
              <a:t> and management</a:t>
            </a:r>
            <a:endParaRPr lang="fr-FR" sz="2000" dirty="0"/>
          </a:p>
        </p:txBody>
      </p:sp>
      <p:sp>
        <p:nvSpPr>
          <p:cNvPr id="5" name="Espace réservé du contenu 4"/>
          <p:cNvSpPr>
            <a:spLocks noGrp="1"/>
          </p:cNvSpPr>
          <p:nvPr>
            <p:ph idx="1"/>
          </p:nvPr>
        </p:nvSpPr>
        <p:spPr/>
        <p:txBody>
          <a:bodyPr/>
          <a:lstStyle/>
          <a:p>
            <a:r>
              <a:rPr lang="en-US" dirty="0"/>
              <a:t>The Member States’ role in implementing the directive </a:t>
            </a:r>
            <a:r>
              <a:rPr lang="en-US" dirty="0" smtClean="0"/>
              <a:t>:</a:t>
            </a:r>
          </a:p>
          <a:p>
            <a:endParaRPr lang="en-US" dirty="0"/>
          </a:p>
          <a:p>
            <a:pPr algn="l"/>
            <a:r>
              <a:rPr lang="en-US" dirty="0">
                <a:solidFill>
                  <a:srgbClr val="FF0000"/>
                </a:solidFill>
              </a:rPr>
              <a:t>« Member States will be asked to draw up maritime spatial </a:t>
            </a:r>
            <a:r>
              <a:rPr lang="en-US" dirty="0"/>
              <a:t>plans, which will map existing human activities and identify their most effective future spatial development at sea, </a:t>
            </a:r>
            <a:r>
              <a:rPr lang="en-US" dirty="0" smtClean="0"/>
              <a:t>and </a:t>
            </a:r>
            <a:r>
              <a:rPr lang="en-US" dirty="0"/>
              <a:t>develop integrated coastal management strategies which will ensure coordinated management of these human activities in coastal areas. They will have to fulfil minimum requirements which are of procedural nature : develop maritime spatial plans and integrated coastal management strategies, and establish appropriate cross-border cooperation among them. To Member States to establish a process or processes that cover the full cycle of problem identification, information </a:t>
            </a:r>
            <a:r>
              <a:rPr lang="en-US" dirty="0" smtClean="0"/>
              <a:t/>
            </a:r>
            <a:br>
              <a:rPr lang="en-US" dirty="0" smtClean="0"/>
            </a:br>
            <a:r>
              <a:rPr lang="en-US" dirty="0" smtClean="0"/>
              <a:t>collection</a:t>
            </a:r>
            <a:r>
              <a:rPr lang="en-US" dirty="0"/>
              <a:t>, planning, decision-making, management, monitoring </a:t>
            </a:r>
            <a:r>
              <a:rPr lang="en-US" dirty="0" smtClean="0"/>
              <a:t/>
            </a:r>
            <a:br>
              <a:rPr lang="en-US" dirty="0" smtClean="0"/>
            </a:br>
            <a:r>
              <a:rPr lang="en-US" dirty="0" smtClean="0"/>
              <a:t>of </a:t>
            </a:r>
            <a:r>
              <a:rPr lang="en-US" dirty="0"/>
              <a:t>implementation, and stakeholder participation. »</a:t>
            </a:r>
          </a:p>
          <a:p>
            <a:endParaRPr lang="fr-FR" dirty="0"/>
          </a:p>
        </p:txBody>
      </p:sp>
      <p:sp>
        <p:nvSpPr>
          <p:cNvPr id="2" name="Espace réservé du numéro de diapositive 1"/>
          <p:cNvSpPr>
            <a:spLocks noGrp="1"/>
          </p:cNvSpPr>
          <p:nvPr>
            <p:ph type="sldNum" sz="quarter" idx="11"/>
          </p:nvPr>
        </p:nvSpPr>
        <p:spPr/>
        <p:txBody>
          <a:bodyPr/>
          <a:lstStyle/>
          <a:p>
            <a:fld id="{6A2F5EC5-E63F-4A55-92DF-2647EA2BA3DE}" type="slidenum">
              <a:rPr lang="fr-FR" smtClean="0"/>
              <a:pPr/>
              <a:t>5</a:t>
            </a:fld>
            <a:endParaRPr lang="fr-FR"/>
          </a:p>
        </p:txBody>
      </p:sp>
    </p:spTree>
    <p:extLst>
      <p:ext uri="{BB962C8B-B14F-4D97-AF65-F5344CB8AC3E}">
        <p14:creationId xmlns:p14="http://schemas.microsoft.com/office/powerpoint/2010/main" xmlns="" val="659744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The French Project</a:t>
            </a:r>
          </a:p>
        </p:txBody>
      </p:sp>
      <p:sp>
        <p:nvSpPr>
          <p:cNvPr id="3" name="Espace réservé du contenu 2"/>
          <p:cNvSpPr>
            <a:spLocks noGrp="1"/>
          </p:cNvSpPr>
          <p:nvPr>
            <p:ph idx="1"/>
          </p:nvPr>
        </p:nvSpPr>
        <p:spPr/>
        <p:txBody>
          <a:bodyPr/>
          <a:lstStyle/>
          <a:p>
            <a:r>
              <a:rPr lang="en-US" dirty="0"/>
              <a:t>In parallel to the EU initiative, the French Order of Licensed Surveyors (OGE) launched in June 2013 a project for the development of a Portal for the Coastline and the Sea entitled « marine cadaster ».</a:t>
            </a:r>
          </a:p>
          <a:p>
            <a:endParaRPr lang="en-US" dirty="0"/>
          </a:p>
          <a:p>
            <a:r>
              <a:rPr lang="en-US" dirty="0"/>
              <a:t>The project was launched with the collaboration of the French Water Supply Agency (</a:t>
            </a:r>
            <a:r>
              <a:rPr lang="en-US" dirty="0" err="1"/>
              <a:t>Agence</a:t>
            </a:r>
            <a:r>
              <a:rPr lang="en-US" dirty="0"/>
              <a:t> de </a:t>
            </a:r>
            <a:r>
              <a:rPr lang="en-US" dirty="0" err="1"/>
              <a:t>l’Eau</a:t>
            </a:r>
            <a:r>
              <a:rPr lang="en-US" dirty="0"/>
              <a:t> Rhône </a:t>
            </a:r>
            <a:r>
              <a:rPr lang="en-US" dirty="0" err="1"/>
              <a:t>Méditerranée</a:t>
            </a:r>
            <a:r>
              <a:rPr lang="en-US" dirty="0"/>
              <a:t> Corse), the International Center for Research on Environmental Issues (ICREI) and the Association France International Property Expertise (FIEF). A conference was </a:t>
            </a:r>
            <a:r>
              <a:rPr lang="en-US" dirty="0" smtClean="0"/>
              <a:t>organized </a:t>
            </a:r>
            <a:r>
              <a:rPr lang="en-US" dirty="0"/>
              <a:t>in April 2012 with the participation of Canadian experts from the </a:t>
            </a:r>
            <a:r>
              <a:rPr lang="en-US" dirty="0" smtClean="0"/>
              <a:t>Canadian Ministry </a:t>
            </a:r>
            <a:r>
              <a:rPr lang="en-US" dirty="0"/>
              <a:t>of Natural Resources and the association of Canada Lands Surveyors.</a:t>
            </a:r>
          </a:p>
          <a:p>
            <a:endParaRPr lang="fr-FR" dirty="0"/>
          </a:p>
        </p:txBody>
      </p:sp>
      <p:sp>
        <p:nvSpPr>
          <p:cNvPr id="4" name="Espace réservé du numéro de diapositive 3"/>
          <p:cNvSpPr>
            <a:spLocks noGrp="1"/>
          </p:cNvSpPr>
          <p:nvPr>
            <p:ph type="sldNum" sz="quarter" idx="11"/>
          </p:nvPr>
        </p:nvSpPr>
        <p:spPr/>
        <p:txBody>
          <a:bodyPr/>
          <a:lstStyle/>
          <a:p>
            <a:fld id="{6A2F5EC5-E63F-4A55-92DF-2647EA2BA3DE}" type="slidenum">
              <a:rPr lang="fr-FR" smtClean="0"/>
              <a:pPr/>
              <a:t>6</a:t>
            </a:fld>
            <a:endParaRPr lang="fr-FR"/>
          </a:p>
        </p:txBody>
      </p:sp>
    </p:spTree>
    <p:extLst>
      <p:ext uri="{BB962C8B-B14F-4D97-AF65-F5344CB8AC3E}">
        <p14:creationId xmlns:p14="http://schemas.microsoft.com/office/powerpoint/2010/main" xmlns="" val="2828954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t>BACKGROUND</a:t>
            </a:r>
          </a:p>
        </p:txBody>
      </p:sp>
      <p:sp>
        <p:nvSpPr>
          <p:cNvPr id="3" name="Espace réservé du contenu 2"/>
          <p:cNvSpPr>
            <a:spLocks noGrp="1"/>
          </p:cNvSpPr>
          <p:nvPr>
            <p:ph idx="1"/>
          </p:nvPr>
        </p:nvSpPr>
        <p:spPr/>
        <p:txBody>
          <a:bodyPr/>
          <a:lstStyle/>
          <a:p>
            <a:r>
              <a:rPr lang="fr-FR" dirty="0" err="1" smtClean="0"/>
              <a:t>Why</a:t>
            </a:r>
            <a:r>
              <a:rPr lang="fr-FR" dirty="0" smtClean="0"/>
              <a:t> is France </a:t>
            </a:r>
            <a:r>
              <a:rPr lang="fr-FR" dirty="0" err="1" smtClean="0"/>
              <a:t>interested</a:t>
            </a:r>
            <a:r>
              <a:rPr lang="fr-FR" dirty="0" smtClean="0"/>
              <a:t> in </a:t>
            </a:r>
            <a:r>
              <a:rPr lang="fr-FR" dirty="0" err="1" smtClean="0"/>
              <a:t>developping</a:t>
            </a:r>
            <a:r>
              <a:rPr lang="fr-FR" dirty="0" smtClean="0"/>
              <a:t> </a:t>
            </a:r>
            <a:r>
              <a:rPr lang="fr-FR" dirty="0" err="1" smtClean="0"/>
              <a:t>this</a:t>
            </a:r>
            <a:r>
              <a:rPr lang="fr-FR" dirty="0" smtClean="0"/>
              <a:t> Portal ? :</a:t>
            </a:r>
          </a:p>
          <a:p>
            <a:endParaRPr lang="fr-FR" dirty="0" smtClean="0"/>
          </a:p>
          <a:p>
            <a:r>
              <a:rPr lang="fr-FR" dirty="0" err="1" smtClean="0"/>
              <a:t>France’s</a:t>
            </a:r>
            <a:r>
              <a:rPr lang="fr-FR" dirty="0" smtClean="0"/>
              <a:t> </a:t>
            </a:r>
            <a:r>
              <a:rPr lang="fr-FR" dirty="0" err="1" smtClean="0"/>
              <a:t>interest</a:t>
            </a:r>
            <a:r>
              <a:rPr lang="fr-FR" dirty="0" smtClean="0"/>
              <a:t> in the marine </a:t>
            </a:r>
            <a:r>
              <a:rPr lang="fr-FR" dirty="0" err="1" smtClean="0"/>
              <a:t>environment</a:t>
            </a:r>
            <a:r>
              <a:rPr lang="fr-FR" dirty="0" smtClean="0"/>
              <a:t> is </a:t>
            </a:r>
            <a:r>
              <a:rPr lang="fr-FR" dirty="0" err="1" smtClean="0"/>
              <a:t>strong</a:t>
            </a:r>
            <a:r>
              <a:rPr lang="fr-FR" dirty="0" smtClean="0"/>
              <a:t>. </a:t>
            </a:r>
          </a:p>
          <a:p>
            <a:endParaRPr lang="fr-FR" dirty="0" smtClean="0"/>
          </a:p>
          <a:p>
            <a:r>
              <a:rPr lang="fr-FR" dirty="0" smtClean="0"/>
              <a:t>This is </a:t>
            </a:r>
            <a:r>
              <a:rPr lang="fr-FR" dirty="0" err="1" smtClean="0"/>
              <a:t>underlined</a:t>
            </a:r>
            <a:r>
              <a:rPr lang="fr-FR" dirty="0" smtClean="0"/>
              <a:t> by the </a:t>
            </a:r>
            <a:r>
              <a:rPr lang="fr-FR" dirty="0" err="1" smtClean="0"/>
              <a:t>following</a:t>
            </a:r>
            <a:r>
              <a:rPr lang="fr-FR" dirty="0" smtClean="0"/>
              <a:t> </a:t>
            </a:r>
            <a:r>
              <a:rPr lang="fr-FR" dirty="0" err="1" smtClean="0"/>
              <a:t>facts</a:t>
            </a:r>
            <a:r>
              <a:rPr lang="fr-FR" dirty="0" smtClean="0"/>
              <a:t> :</a:t>
            </a:r>
          </a:p>
          <a:p>
            <a:endParaRPr lang="fr-FR" dirty="0" smtClean="0"/>
          </a:p>
          <a:p>
            <a:pPr lvl="1"/>
            <a:r>
              <a:rPr lang="fr-FR" dirty="0" smtClean="0"/>
              <a:t>France has 11Mkm2 of marine </a:t>
            </a:r>
            <a:r>
              <a:rPr lang="fr-FR" dirty="0" err="1" smtClean="0"/>
              <a:t>space</a:t>
            </a:r>
            <a:r>
              <a:rPr lang="fr-FR" dirty="0" smtClean="0"/>
              <a:t> </a:t>
            </a:r>
            <a:r>
              <a:rPr lang="fr-FR" dirty="0" err="1" smtClean="0"/>
              <a:t>under</a:t>
            </a:r>
            <a:r>
              <a:rPr lang="fr-FR" dirty="0" smtClean="0"/>
              <a:t> </a:t>
            </a:r>
            <a:r>
              <a:rPr lang="fr-FR" dirty="0" err="1" smtClean="0"/>
              <a:t>its</a:t>
            </a:r>
            <a:r>
              <a:rPr lang="fr-FR" dirty="0" smtClean="0"/>
              <a:t> </a:t>
            </a:r>
            <a:r>
              <a:rPr lang="fr-FR" dirty="0" err="1" smtClean="0"/>
              <a:t>jurisdiction</a:t>
            </a:r>
            <a:r>
              <a:rPr lang="fr-FR" dirty="0" smtClean="0"/>
              <a:t> (</a:t>
            </a:r>
            <a:r>
              <a:rPr lang="fr-FR" dirty="0" err="1" smtClean="0"/>
              <a:t>ranking</a:t>
            </a:r>
            <a:r>
              <a:rPr lang="fr-FR" dirty="0" smtClean="0"/>
              <a:t>  2nd),</a:t>
            </a:r>
          </a:p>
          <a:p>
            <a:pPr marL="1588" lvl="1" indent="0">
              <a:buNone/>
            </a:pPr>
            <a:r>
              <a:rPr lang="fr-FR" dirty="0" smtClean="0"/>
              <a:t> </a:t>
            </a:r>
          </a:p>
          <a:p>
            <a:pPr lvl="1"/>
            <a:r>
              <a:rPr lang="fr-FR" dirty="0" smtClean="0"/>
              <a:t>of </a:t>
            </a:r>
            <a:r>
              <a:rPr lang="fr-FR" dirty="0" err="1" smtClean="0"/>
              <a:t>which</a:t>
            </a:r>
            <a:r>
              <a:rPr lang="fr-FR" dirty="0" smtClean="0"/>
              <a:t> 58,000 km2 consiste of </a:t>
            </a:r>
            <a:r>
              <a:rPr lang="fr-FR" dirty="0" err="1" smtClean="0"/>
              <a:t>coral</a:t>
            </a:r>
            <a:r>
              <a:rPr lang="fr-FR" dirty="0" smtClean="0"/>
              <a:t> </a:t>
            </a:r>
            <a:r>
              <a:rPr lang="fr-FR" dirty="0" err="1" smtClean="0"/>
              <a:t>reefs</a:t>
            </a:r>
            <a:r>
              <a:rPr lang="fr-FR" dirty="0" smtClean="0"/>
              <a:t> and </a:t>
            </a:r>
            <a:r>
              <a:rPr lang="fr-FR" dirty="0" err="1" smtClean="0"/>
              <a:t>lagoons</a:t>
            </a:r>
            <a:r>
              <a:rPr lang="fr-FR" dirty="0" smtClean="0"/>
              <a:t> (10% of the </a:t>
            </a:r>
            <a:r>
              <a:rPr lang="fr-FR" dirty="0" err="1" smtClean="0"/>
              <a:t>world’s</a:t>
            </a:r>
            <a:r>
              <a:rPr lang="fr-FR" dirty="0" smtClean="0"/>
              <a:t> total, </a:t>
            </a:r>
            <a:r>
              <a:rPr lang="fr-FR" dirty="0" err="1" smtClean="0"/>
              <a:t>ranking</a:t>
            </a:r>
            <a:r>
              <a:rPr lang="fr-FR" dirty="0" smtClean="0"/>
              <a:t>  4th);</a:t>
            </a:r>
          </a:p>
          <a:p>
            <a:pPr marL="1588" lvl="1" indent="0">
              <a:buNone/>
            </a:pPr>
            <a:endParaRPr lang="fr-FR" dirty="0" smtClean="0"/>
          </a:p>
          <a:p>
            <a:pPr lvl="1" algn="l"/>
            <a:r>
              <a:rPr lang="fr-FR" dirty="0" err="1" smtClean="0"/>
              <a:t>its</a:t>
            </a:r>
            <a:r>
              <a:rPr lang="fr-FR" dirty="0" smtClean="0"/>
              <a:t> maritime </a:t>
            </a:r>
            <a:r>
              <a:rPr lang="fr-FR" dirty="0" err="1" smtClean="0"/>
              <a:t>sector</a:t>
            </a:r>
            <a:r>
              <a:rPr lang="fr-FR" dirty="0" smtClean="0"/>
              <a:t> </a:t>
            </a:r>
            <a:r>
              <a:rPr lang="fr-FR" dirty="0" err="1" smtClean="0"/>
              <a:t>generates</a:t>
            </a:r>
            <a:r>
              <a:rPr lang="fr-FR" dirty="0" smtClean="0"/>
              <a:t> </a:t>
            </a:r>
            <a:r>
              <a:rPr lang="fr-FR" dirty="0" err="1" smtClean="0"/>
              <a:t>added</a:t>
            </a:r>
            <a:r>
              <a:rPr lang="fr-FR" dirty="0" smtClean="0"/>
              <a:t> value </a:t>
            </a:r>
            <a:r>
              <a:rPr lang="fr-FR" dirty="0" err="1" smtClean="0"/>
              <a:t>amounting</a:t>
            </a:r>
            <a:r>
              <a:rPr lang="fr-FR" dirty="0" smtClean="0"/>
              <a:t> to 21,5 billion </a:t>
            </a:r>
            <a:br>
              <a:rPr lang="fr-FR" dirty="0" smtClean="0"/>
            </a:br>
            <a:r>
              <a:rPr lang="fr-FR" dirty="0" smtClean="0"/>
              <a:t>euros.</a:t>
            </a:r>
          </a:p>
          <a:p>
            <a:r>
              <a:rPr lang="fr-FR" dirty="0" smtClean="0"/>
              <a:t>  </a:t>
            </a:r>
          </a:p>
          <a:p>
            <a:endParaRPr lang="fr-FR" dirty="0"/>
          </a:p>
        </p:txBody>
      </p:sp>
      <p:sp>
        <p:nvSpPr>
          <p:cNvPr id="2" name="Espace réservé du numéro de diapositive 1"/>
          <p:cNvSpPr>
            <a:spLocks noGrp="1"/>
          </p:cNvSpPr>
          <p:nvPr>
            <p:ph type="sldNum" sz="quarter" idx="11"/>
          </p:nvPr>
        </p:nvSpPr>
        <p:spPr/>
        <p:txBody>
          <a:bodyPr/>
          <a:lstStyle/>
          <a:p>
            <a:fld id="{6A2F5EC5-E63F-4A55-92DF-2647EA2BA3DE}" type="slidenum">
              <a:rPr lang="fr-FR" smtClean="0"/>
              <a:pPr/>
              <a:t>7</a:t>
            </a:fld>
            <a:endParaRPr lang="fr-FR"/>
          </a:p>
        </p:txBody>
      </p:sp>
    </p:spTree>
    <p:extLst>
      <p:ext uri="{BB962C8B-B14F-4D97-AF65-F5344CB8AC3E}">
        <p14:creationId xmlns:p14="http://schemas.microsoft.com/office/powerpoint/2010/main" xmlns="" val="62668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11960" y="2636912"/>
            <a:ext cx="3170195" cy="284707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Titre 5"/>
          <p:cNvSpPr>
            <a:spLocks noGrp="1"/>
          </p:cNvSpPr>
          <p:nvPr>
            <p:ph type="title"/>
          </p:nvPr>
        </p:nvSpPr>
        <p:spPr/>
        <p:txBody>
          <a:bodyPr/>
          <a:lstStyle/>
          <a:p>
            <a:r>
              <a:rPr lang="fr-FR" dirty="0"/>
              <a:t>BACKGROUND</a:t>
            </a:r>
          </a:p>
        </p:txBody>
      </p:sp>
      <p:sp>
        <p:nvSpPr>
          <p:cNvPr id="7" name="Espace réservé du contenu 6"/>
          <p:cNvSpPr>
            <a:spLocks noGrp="1"/>
          </p:cNvSpPr>
          <p:nvPr>
            <p:ph idx="1"/>
          </p:nvPr>
        </p:nvSpPr>
        <p:spPr>
          <a:xfrm>
            <a:off x="611189" y="2420938"/>
            <a:ext cx="3529012" cy="3600450"/>
          </a:xfrm>
        </p:spPr>
        <p:txBody>
          <a:bodyPr/>
          <a:lstStyle/>
          <a:p>
            <a:pPr algn="l"/>
            <a:r>
              <a:rPr lang="en-US" dirty="0"/>
              <a:t>Thus, the development of a marine and coastline cadaster should </a:t>
            </a:r>
            <a:r>
              <a:rPr lang="en-US" dirty="0" smtClean="0"/>
              <a:t>contribute </a:t>
            </a:r>
            <a:r>
              <a:rPr lang="en-US" dirty="0"/>
              <a:t>to legal security and anticipate </a:t>
            </a:r>
            <a:r>
              <a:rPr lang="en-US" dirty="0" smtClean="0"/>
              <a:t>the implementation </a:t>
            </a:r>
            <a:r>
              <a:rPr lang="en-US" dirty="0"/>
              <a:t/>
            </a:r>
            <a:br>
              <a:rPr lang="en-US" dirty="0"/>
            </a:br>
            <a:r>
              <a:rPr lang="en-US" dirty="0"/>
              <a:t>of the EU Directive</a:t>
            </a:r>
            <a:r>
              <a:rPr lang="en-US" dirty="0" smtClean="0"/>
              <a:t>.</a:t>
            </a:r>
          </a:p>
          <a:p>
            <a:pPr algn="l"/>
            <a:endParaRPr lang="en-US" dirty="0"/>
          </a:p>
          <a:p>
            <a:pPr algn="l"/>
            <a:r>
              <a:rPr lang="en-US" dirty="0"/>
              <a:t>The idea is to add coastal and marine data to the </a:t>
            </a:r>
            <a:r>
              <a:rPr lang="en-US" dirty="0" err="1"/>
              <a:t>Geoland</a:t>
            </a:r>
            <a:r>
              <a:rPr lang="en-US" dirty="0"/>
              <a:t> Portal </a:t>
            </a:r>
            <a:br>
              <a:rPr lang="en-US" dirty="0"/>
            </a:br>
            <a:r>
              <a:rPr lang="en-US" dirty="0"/>
              <a:t>which was launched in 2010 by the OGE</a:t>
            </a:r>
            <a:r>
              <a:rPr lang="en-US" dirty="0" smtClean="0"/>
              <a:t>.</a:t>
            </a:r>
            <a:endParaRPr lang="en-US" dirty="0"/>
          </a:p>
        </p:txBody>
      </p:sp>
      <p:sp>
        <p:nvSpPr>
          <p:cNvPr id="5" name="Espace réservé du numéro de diapositive 4"/>
          <p:cNvSpPr>
            <a:spLocks noGrp="1"/>
          </p:cNvSpPr>
          <p:nvPr>
            <p:ph type="sldNum" sz="quarter" idx="11"/>
          </p:nvPr>
        </p:nvSpPr>
        <p:spPr/>
        <p:txBody>
          <a:bodyPr/>
          <a:lstStyle/>
          <a:p>
            <a:fld id="{6A2F5EC5-E63F-4A55-92DF-2647EA2BA3DE}" type="slidenum">
              <a:rPr lang="fr-FR" smtClean="0"/>
              <a:pPr/>
              <a:t>8</a:t>
            </a:fld>
            <a:endParaRPr lang="fr-FR" dirty="0"/>
          </a:p>
        </p:txBody>
      </p:sp>
    </p:spTree>
    <p:extLst>
      <p:ext uri="{BB962C8B-B14F-4D97-AF65-F5344CB8AC3E}">
        <p14:creationId xmlns:p14="http://schemas.microsoft.com/office/powerpoint/2010/main" xmlns="" val="1042024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GEOLAND PORTAL</a:t>
            </a:r>
          </a:p>
        </p:txBody>
      </p:sp>
      <p:sp>
        <p:nvSpPr>
          <p:cNvPr id="3" name="Espace réservé du contenu 2"/>
          <p:cNvSpPr>
            <a:spLocks noGrp="1"/>
          </p:cNvSpPr>
          <p:nvPr>
            <p:ph idx="1"/>
          </p:nvPr>
        </p:nvSpPr>
        <p:spPr/>
        <p:txBody>
          <a:bodyPr/>
          <a:lstStyle/>
          <a:p>
            <a:r>
              <a:rPr lang="en-US" dirty="0"/>
              <a:t>The </a:t>
            </a:r>
            <a:r>
              <a:rPr lang="en-US" dirty="0" err="1"/>
              <a:t>Geoland</a:t>
            </a:r>
            <a:r>
              <a:rPr lang="en-US" dirty="0"/>
              <a:t> portal enables to display a </a:t>
            </a:r>
            <a:r>
              <a:rPr lang="en-US" dirty="0" smtClean="0"/>
              <a:t>great </a:t>
            </a:r>
            <a:r>
              <a:rPr lang="en-US" dirty="0"/>
              <a:t>number of geographical data with a great scale such as parcel plans, aerial photos, and environmental protected areas</a:t>
            </a:r>
            <a:r>
              <a:rPr lang="en-US" dirty="0" smtClean="0"/>
              <a:t>.</a:t>
            </a:r>
          </a:p>
          <a:p>
            <a:endParaRPr lang="en-US" dirty="0"/>
          </a:p>
          <a:p>
            <a:r>
              <a:rPr lang="en-US" dirty="0" smtClean="0"/>
              <a:t>Cartographic </a:t>
            </a:r>
            <a:r>
              <a:rPr lang="en-US" dirty="0"/>
              <a:t>data for the setting up of the portal for the Coastline and the Sea will be put on this portal</a:t>
            </a:r>
            <a:r>
              <a:rPr lang="en-US" dirty="0" smtClean="0"/>
              <a:t>.</a:t>
            </a:r>
          </a:p>
          <a:p>
            <a:endParaRPr lang="en-US" dirty="0"/>
          </a:p>
          <a:p>
            <a:r>
              <a:rPr lang="en-US" dirty="0" smtClean="0"/>
              <a:t>The </a:t>
            </a:r>
            <a:r>
              <a:rPr lang="en-US" dirty="0" err="1"/>
              <a:t>Geoland</a:t>
            </a:r>
            <a:r>
              <a:rPr lang="en-US" dirty="0"/>
              <a:t> portal will therefore become a unique tool to display land, coastal and marine 3D data</a:t>
            </a:r>
            <a:r>
              <a:rPr lang="en-US" dirty="0" smtClean="0"/>
              <a:t>.</a:t>
            </a:r>
          </a:p>
          <a:p>
            <a:endParaRPr lang="en-US" dirty="0"/>
          </a:p>
          <a:p>
            <a:r>
              <a:rPr lang="en-US" dirty="0" smtClean="0"/>
              <a:t>The </a:t>
            </a:r>
            <a:r>
              <a:rPr lang="en-US" dirty="0" err="1"/>
              <a:t>Goeland</a:t>
            </a:r>
            <a:r>
              <a:rPr lang="en-US" dirty="0"/>
              <a:t> portal applies to </a:t>
            </a:r>
            <a:r>
              <a:rPr lang="en-US" dirty="0" smtClean="0"/>
              <a:t>:</a:t>
            </a:r>
            <a:endParaRPr lang="en-US" dirty="0"/>
          </a:p>
          <a:p>
            <a:endParaRPr lang="en-US" dirty="0" smtClean="0"/>
          </a:p>
          <a:p>
            <a:pPr lvl="1"/>
            <a:endParaRPr lang="en-US" dirty="0"/>
          </a:p>
          <a:p>
            <a:endParaRPr lang="fr-FR" dirty="0"/>
          </a:p>
        </p:txBody>
      </p:sp>
      <p:sp>
        <p:nvSpPr>
          <p:cNvPr id="4" name="Espace réservé du numéro de diapositive 3"/>
          <p:cNvSpPr>
            <a:spLocks noGrp="1"/>
          </p:cNvSpPr>
          <p:nvPr>
            <p:ph type="sldNum" sz="quarter" idx="11"/>
          </p:nvPr>
        </p:nvSpPr>
        <p:spPr/>
        <p:txBody>
          <a:bodyPr/>
          <a:lstStyle/>
          <a:p>
            <a:fld id="{6A2F5EC5-E63F-4A55-92DF-2647EA2BA3DE}" type="slidenum">
              <a:rPr lang="fr-FR" smtClean="0"/>
              <a:pPr/>
              <a:t>9</a:t>
            </a:fld>
            <a:endParaRPr lang="fr-FR"/>
          </a:p>
        </p:txBody>
      </p:sp>
    </p:spTree>
    <p:extLst>
      <p:ext uri="{BB962C8B-B14F-4D97-AF65-F5344CB8AC3E}">
        <p14:creationId xmlns:p14="http://schemas.microsoft.com/office/powerpoint/2010/main" xmlns="" val="1158110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uverture">
  <a:themeElements>
    <a:clrScheme name="Couverture 1">
      <a:dk1>
        <a:srgbClr val="000000"/>
      </a:dk1>
      <a:lt1>
        <a:srgbClr val="FFFFFF"/>
      </a:lt1>
      <a:dk2>
        <a:srgbClr val="7BBCCE"/>
      </a:dk2>
      <a:lt2>
        <a:srgbClr val="3E393D"/>
      </a:lt2>
      <a:accent1>
        <a:srgbClr val="E2001A"/>
      </a:accent1>
      <a:accent2>
        <a:srgbClr val="9169A5"/>
      </a:accent2>
      <a:accent3>
        <a:srgbClr val="FFFFFF"/>
      </a:accent3>
      <a:accent4>
        <a:srgbClr val="000000"/>
      </a:accent4>
      <a:accent5>
        <a:srgbClr val="EEAAAB"/>
      </a:accent5>
      <a:accent6>
        <a:srgbClr val="835E95"/>
      </a:accent6>
      <a:hlink>
        <a:srgbClr val="00A4C7"/>
      </a:hlink>
      <a:folHlink>
        <a:srgbClr val="F9BD50"/>
      </a:folHlink>
    </a:clrScheme>
    <a:fontScheme name="Couvertu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uverture 1">
        <a:dk1>
          <a:srgbClr val="000000"/>
        </a:dk1>
        <a:lt1>
          <a:srgbClr val="FFFFFF"/>
        </a:lt1>
        <a:dk2>
          <a:srgbClr val="7BBCCE"/>
        </a:dk2>
        <a:lt2>
          <a:srgbClr val="3E393D"/>
        </a:lt2>
        <a:accent1>
          <a:srgbClr val="E2001A"/>
        </a:accent1>
        <a:accent2>
          <a:srgbClr val="9169A5"/>
        </a:accent2>
        <a:accent3>
          <a:srgbClr val="FFFFFF"/>
        </a:accent3>
        <a:accent4>
          <a:srgbClr val="000000"/>
        </a:accent4>
        <a:accent5>
          <a:srgbClr val="EEAAAB"/>
        </a:accent5>
        <a:accent6>
          <a:srgbClr val="835E95"/>
        </a:accent6>
        <a:hlink>
          <a:srgbClr val="00A4C7"/>
        </a:hlink>
        <a:folHlink>
          <a:srgbClr val="F9BD5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pitre">
  <a:themeElements>
    <a:clrScheme name="Chapitre 1">
      <a:dk1>
        <a:srgbClr val="000000"/>
      </a:dk1>
      <a:lt1>
        <a:srgbClr val="FFFFFF"/>
      </a:lt1>
      <a:dk2>
        <a:srgbClr val="7BBCCE"/>
      </a:dk2>
      <a:lt2>
        <a:srgbClr val="3E393D"/>
      </a:lt2>
      <a:accent1>
        <a:srgbClr val="E2001A"/>
      </a:accent1>
      <a:accent2>
        <a:srgbClr val="9169A5"/>
      </a:accent2>
      <a:accent3>
        <a:srgbClr val="FFFFFF"/>
      </a:accent3>
      <a:accent4>
        <a:srgbClr val="000000"/>
      </a:accent4>
      <a:accent5>
        <a:srgbClr val="EEAAAB"/>
      </a:accent5>
      <a:accent6>
        <a:srgbClr val="835E95"/>
      </a:accent6>
      <a:hlink>
        <a:srgbClr val="00A4C7"/>
      </a:hlink>
      <a:folHlink>
        <a:srgbClr val="F9BD50"/>
      </a:folHlink>
    </a:clrScheme>
    <a:fontScheme name="Chapit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hapitre 1">
        <a:dk1>
          <a:srgbClr val="000000"/>
        </a:dk1>
        <a:lt1>
          <a:srgbClr val="FFFFFF"/>
        </a:lt1>
        <a:dk2>
          <a:srgbClr val="7BBCCE"/>
        </a:dk2>
        <a:lt2>
          <a:srgbClr val="3E393D"/>
        </a:lt2>
        <a:accent1>
          <a:srgbClr val="E2001A"/>
        </a:accent1>
        <a:accent2>
          <a:srgbClr val="9169A5"/>
        </a:accent2>
        <a:accent3>
          <a:srgbClr val="FFFFFF"/>
        </a:accent3>
        <a:accent4>
          <a:srgbClr val="000000"/>
        </a:accent4>
        <a:accent5>
          <a:srgbClr val="EEAAAB"/>
        </a:accent5>
        <a:accent6>
          <a:srgbClr val="835E95"/>
        </a:accent6>
        <a:hlink>
          <a:srgbClr val="00A4C7"/>
        </a:hlink>
        <a:folHlink>
          <a:srgbClr val="F9BD5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xte">
  <a:themeElements>
    <a:clrScheme name="Texte 1">
      <a:dk1>
        <a:srgbClr val="000000"/>
      </a:dk1>
      <a:lt1>
        <a:srgbClr val="FFFFFF"/>
      </a:lt1>
      <a:dk2>
        <a:srgbClr val="7BBCCE"/>
      </a:dk2>
      <a:lt2>
        <a:srgbClr val="3E393D"/>
      </a:lt2>
      <a:accent1>
        <a:srgbClr val="E2001A"/>
      </a:accent1>
      <a:accent2>
        <a:srgbClr val="9169A5"/>
      </a:accent2>
      <a:accent3>
        <a:srgbClr val="FFFFFF"/>
      </a:accent3>
      <a:accent4>
        <a:srgbClr val="000000"/>
      </a:accent4>
      <a:accent5>
        <a:srgbClr val="EEAAAB"/>
      </a:accent5>
      <a:accent6>
        <a:srgbClr val="835E95"/>
      </a:accent6>
      <a:hlink>
        <a:srgbClr val="00A4C7"/>
      </a:hlink>
      <a:folHlink>
        <a:srgbClr val="F9BD50"/>
      </a:folHlink>
    </a:clrScheme>
    <a:fontScheme name="Tex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e 1">
        <a:dk1>
          <a:srgbClr val="000000"/>
        </a:dk1>
        <a:lt1>
          <a:srgbClr val="FFFFFF"/>
        </a:lt1>
        <a:dk2>
          <a:srgbClr val="7BBCCE"/>
        </a:dk2>
        <a:lt2>
          <a:srgbClr val="3E393D"/>
        </a:lt2>
        <a:accent1>
          <a:srgbClr val="E2001A"/>
        </a:accent1>
        <a:accent2>
          <a:srgbClr val="9169A5"/>
        </a:accent2>
        <a:accent3>
          <a:srgbClr val="FFFFFF"/>
        </a:accent3>
        <a:accent4>
          <a:srgbClr val="000000"/>
        </a:accent4>
        <a:accent5>
          <a:srgbClr val="EEAAAB"/>
        </a:accent5>
        <a:accent6>
          <a:srgbClr val="835E95"/>
        </a:accent6>
        <a:hlink>
          <a:srgbClr val="00A4C7"/>
        </a:hlink>
        <a:folHlink>
          <a:srgbClr val="F9BD5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OGE_v2003</Template>
  <TotalTime>555</TotalTime>
  <Words>883</Words>
  <Application>Microsoft Office PowerPoint</Application>
  <PresentationFormat>Affichage à l'écran (4:3)</PresentationFormat>
  <Paragraphs>153</Paragraphs>
  <Slides>21</Slides>
  <Notes>0</Notes>
  <HiddenSlides>0</HiddenSlides>
  <MMClips>0</MMClips>
  <ScaleCrop>false</ScaleCrop>
  <HeadingPairs>
    <vt:vector size="4" baseType="variant">
      <vt:variant>
        <vt:lpstr>Thème</vt:lpstr>
      </vt:variant>
      <vt:variant>
        <vt:i4>3</vt:i4>
      </vt:variant>
      <vt:variant>
        <vt:lpstr>Titres des diapositives</vt:lpstr>
      </vt:variant>
      <vt:variant>
        <vt:i4>21</vt:i4>
      </vt:variant>
    </vt:vector>
  </HeadingPairs>
  <TitlesOfParts>
    <vt:vector size="24" baseType="lpstr">
      <vt:lpstr>Couverture</vt:lpstr>
      <vt:lpstr>Chapitre</vt:lpstr>
      <vt:lpstr>Texte</vt:lpstr>
      <vt:lpstr>ROME  NOVEMBER  2014</vt:lpstr>
      <vt:lpstr>BACKGROUND</vt:lpstr>
      <vt:lpstr>EU initiatives on marine knowledge and management</vt:lpstr>
      <vt:lpstr>EU initiatives on marine knowledge and management</vt:lpstr>
      <vt:lpstr>EU initiatives on marine knowledge and management</vt:lpstr>
      <vt:lpstr>The French Project</vt:lpstr>
      <vt:lpstr>BACKGROUND</vt:lpstr>
      <vt:lpstr>BACKGROUND</vt:lpstr>
      <vt:lpstr>GEOLAND PORTAL</vt:lpstr>
      <vt:lpstr>Portal For The Coastline and the Sea</vt:lpstr>
      <vt:lpstr>Portal For The Coastline and the Sea</vt:lpstr>
      <vt:lpstr>Portal For The Coastline and the Sea</vt:lpstr>
      <vt:lpstr>Portal For The Coastline and the Sea</vt:lpstr>
      <vt:lpstr>Diapositive 14</vt:lpstr>
      <vt:lpstr>Diapositive 15</vt:lpstr>
      <vt:lpstr>Portal For The Coastline and the Sea</vt:lpstr>
      <vt:lpstr>Portal For The Coastline and the Sea</vt:lpstr>
      <vt:lpstr>Diapositive 18</vt:lpstr>
      <vt:lpstr>Portal For The Coastline and the Sea</vt:lpstr>
      <vt:lpstr>Portal For The Coastline and the Sea</vt:lpstr>
      <vt:lpstr>Diapositive 21</vt:lpstr>
    </vt:vector>
  </TitlesOfParts>
  <Manager>OGE</Manager>
  <Company>OGE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MÉTHODOLOGIE</dc:title>
  <dc:subject>OGE</dc:subject>
  <dc:creator>Sophie PALES</dc:creator>
  <cp:lastModifiedBy>Nicolas</cp:lastModifiedBy>
  <cp:revision>70</cp:revision>
  <dcterms:created xsi:type="dcterms:W3CDTF">2014-01-31T10:52:55Z</dcterms:created>
  <dcterms:modified xsi:type="dcterms:W3CDTF">2014-11-21T07:53:15Z</dcterms:modified>
</cp:coreProperties>
</file>